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3"/>
  </p:notesMasterIdLst>
  <p:sldIdLst>
    <p:sldId id="257" r:id="rId2"/>
    <p:sldId id="258" r:id="rId3"/>
    <p:sldId id="260" r:id="rId4"/>
    <p:sldId id="261" r:id="rId5"/>
    <p:sldId id="262" r:id="rId6"/>
    <p:sldId id="263" r:id="rId7"/>
    <p:sldId id="315" r:id="rId8"/>
    <p:sldId id="316" r:id="rId9"/>
    <p:sldId id="264" r:id="rId10"/>
    <p:sldId id="265" r:id="rId11"/>
    <p:sldId id="31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18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9113ca59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2c9113ca59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9113ca59d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c9113ca59d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9113ca59d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g2c9113ca59d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278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9113ca59d_1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c9113ca59d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9113ca59d_1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c9113ca59d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9113ca59d_1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c9113ca59d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9113ca59d_1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c9113ca59d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9113ca59d_1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c9113ca59d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9113ca59d_1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c9113ca59d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9113ca59d_1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c9113ca59d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9113ca59d_1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9113ca59d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9113ca59d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c9113ca59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9113ca59d_1_326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99" name="Google Shape;399;g2c9113ca59d_1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9113ca59d_1_33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09" name="Google Shape;409;g2c9113ca59d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0002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9113ca59d_1_33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09" name="Google Shape;409;g2c9113ca59d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9113ca59d_1_343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18" name="Google Shape;418;g2c9113ca59d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9113ca59d_1_35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30" name="Google Shape;430;g2c9113ca59d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c9113ca59d_1_36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42" name="Google Shape;442;g2c9113ca59d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9113ca59d_1_37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55" name="Google Shape;455;g2c9113ca59d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9113ca59d_1_38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68" name="Google Shape;468;g2c9113ca59d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c9113ca59d_1_401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81" name="Google Shape;481;g2c9113ca59d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9113ca59d_1_412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93" name="Google Shape;493;g2c9113ca59d_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9113ca59d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c9113ca59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9113ca59d_1_426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08" name="Google Shape;508;g2c9113ca59d_1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c9113ca59d_1_436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19" name="Google Shape;519;g2c9113ca59d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9113ca59d_1_451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35" name="Google Shape;535;g2c9113ca59d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9113ca59d_1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2c9113ca59d_1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9113ca59d_1_48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75" name="Google Shape;575;g2c9113ca59d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c9113ca59d_1_50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91" name="Google Shape;591;g2c9113ca59d_1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c9113ca59d_1_51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03" name="Google Shape;603;g2c9113ca59d_1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9113ca59d_1_52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16" name="Google Shape;616;g2c9113ca59d_1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9113ca59d_1_540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30" name="Google Shape;630;g2c9113ca59d_1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c9113ca59d_1_55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45" name="Google Shape;645;g2c9113ca59d_1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9113ca59d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c9113ca59d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c9113ca59d_1_56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60" name="Google Shape;660;g2c9113ca59d_1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c9113ca59d_1_58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77" name="Google Shape;677;g2c9113ca59d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9113ca59d_1_59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693" name="Google Shape;693;g2c9113ca59d_1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c9113ca59d_1_612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07" name="Google Shape;707;g2c9113ca59d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c9113ca59d_1_62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21" name="Google Shape;721;g2c9113ca59d_1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c9113ca59d_1_63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35" name="Google Shape;735;g2c9113ca59d_1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c9113ca59d_1_651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49" name="Google Shape;749;g2c9113ca59d_1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9113ca59d_1_66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63" name="Google Shape;763;g2c9113ca59d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9113ca59d_1_676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76" name="Google Shape;776;g2c9113ca59d_1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c9113ca59d_1_68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788" name="Google Shape;788;g2c9113ca59d_1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9113ca59d_1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c9113ca59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c9113ca59d_1_69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00" name="Google Shape;800;g2c9113ca59d_1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c9113ca59d_1_70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12" name="Google Shape;812;g2c9113ca59d_1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c9113ca59d_1_71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23" name="Google Shape;823;g2c9113ca59d_1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c9113ca59d_1_72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34" name="Google Shape;834;g2c9113ca59d_1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c9113ca59d_1_73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45" name="Google Shape;845;g2c9113ca59d_1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c9113ca59d_1_750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57" name="Google Shape;857;g2c9113ca59d_1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c9113ca59d_1_757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65" name="Google Shape;865;g2c9113ca59d_1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c9113ca59d_1_76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78" name="Google Shape;878;g2c9113ca59d_1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c9113ca59d_1_77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889" name="Google Shape;889;g2c9113ca59d_1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c9113ca59d_1_78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900" name="Google Shape;900;g2c9113ca59d_1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9113ca59d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c9113ca59d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c9113ca59d_1_79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911" name="Google Shape;911;g2c9113ca59d_1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c9113ca59d_1_81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927" name="Google Shape;927;g2c9113ca59d_1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ส่วนแรกนะครับ คือ</a:t>
            </a:r>
            <a:r>
              <a:rPr lang="th-TH" baseline="0" dirty="0" smtClean="0"/>
              <a:t> </a:t>
            </a:r>
            <a:r>
              <a:rPr lang="en-US" baseline="0" dirty="0" smtClean="0"/>
              <a:t>AGV hardware</a:t>
            </a:r>
            <a:r>
              <a:rPr lang="th-TH" baseline="0" dirty="0" smtClean="0"/>
              <a:t> โดย</a:t>
            </a:r>
            <a:r>
              <a:rPr lang="en-US" baseline="0" dirty="0" smtClean="0"/>
              <a:t> AGV </a:t>
            </a:r>
            <a:r>
              <a:rPr lang="th-TH" baseline="0" dirty="0" smtClean="0"/>
              <a:t>จะประกอบด้วย </a:t>
            </a:r>
            <a:r>
              <a:rPr lang="en-US" baseline="0" dirty="0" smtClean="0"/>
              <a:t>Hardware </a:t>
            </a:r>
            <a:r>
              <a:rPr lang="th-TH" baseline="0" dirty="0" smtClean="0"/>
              <a:t>หลักๆ ดังนี้ครับ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Lidar </a:t>
            </a:r>
            <a:r>
              <a:rPr lang="th-TH" baseline="0" dirty="0" smtClean="0"/>
              <a:t>สำหรับสร้างแผนที่ และระบบนำทาง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Mini PC </a:t>
            </a:r>
            <a:r>
              <a:rPr lang="th-TH" baseline="0" dirty="0" smtClean="0"/>
              <a:t>เพื่อ </a:t>
            </a:r>
            <a:r>
              <a:rPr lang="en-US" baseline="0" dirty="0" smtClean="0"/>
              <a:t>run ROS master </a:t>
            </a:r>
            <a:r>
              <a:rPr lang="th-TH" baseline="0" dirty="0" smtClean="0"/>
              <a:t>ซึ่งเป็นตัวประมวลผลหลักของ </a:t>
            </a:r>
            <a:r>
              <a:rPr lang="en-US" baseline="0" dirty="0" smtClean="0"/>
              <a:t>AGV</a:t>
            </a:r>
          </a:p>
          <a:p>
            <a:pPr marL="228600" indent="-228600">
              <a:buAutoNum type="arabicPeriod"/>
            </a:pPr>
            <a:r>
              <a:rPr lang="th-TH" baseline="0" dirty="0" smtClean="0"/>
              <a:t>ระบบขับเคลื่อนใช้เป็น </a:t>
            </a:r>
            <a:r>
              <a:rPr lang="en-US" baseline="0" dirty="0" err="1" smtClean="0"/>
              <a:t>mecanum</a:t>
            </a:r>
            <a:r>
              <a:rPr lang="en-US" baseline="0" dirty="0" smtClean="0"/>
              <a:t> wheel </a:t>
            </a:r>
            <a:r>
              <a:rPr lang="th-TH" baseline="0" dirty="0" smtClean="0"/>
              <a:t>แบบ 4 ล้อ ขับเคลื่อนด้วย มอเตอร์เกียร์ 90 </a:t>
            </a:r>
            <a:r>
              <a:rPr lang="en-US" baseline="0" dirty="0" smtClean="0"/>
              <a:t>rpm </a:t>
            </a:r>
            <a:r>
              <a:rPr lang="th-TH" baseline="0" dirty="0" smtClean="0"/>
              <a:t>และแบตเตอรี่ 24 </a:t>
            </a:r>
            <a:r>
              <a:rPr lang="en-US" baseline="0" dirty="0" smtClean="0"/>
              <a:t>volt </a:t>
            </a:r>
            <a:r>
              <a:rPr lang="th-TH" baseline="0" dirty="0" smtClean="0"/>
              <a:t>ครับ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Controller </a:t>
            </a:r>
            <a:r>
              <a:rPr lang="th-TH" baseline="0" dirty="0" smtClean="0"/>
              <a:t>ครับ</a:t>
            </a:r>
          </a:p>
          <a:p>
            <a:pPr marL="0" indent="0">
              <a:buNone/>
            </a:pPr>
            <a:r>
              <a:rPr lang="th-TH" baseline="0" smtClean="0"/>
              <a:t>อธิบายล้อ คืออะไร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88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ส่วนของ </a:t>
            </a:r>
            <a:r>
              <a:rPr lang="en-US" baseline="0" dirty="0" smtClean="0"/>
              <a:t>controller</a:t>
            </a:r>
            <a:r>
              <a:rPr lang="th-TH" baseline="0" dirty="0" smtClean="0"/>
              <a:t> ประกอบด้วย บอด </a:t>
            </a:r>
            <a:r>
              <a:rPr lang="en-US" baseline="0" dirty="0" smtClean="0"/>
              <a:t>cucumber ESP32S2</a:t>
            </a:r>
            <a:r>
              <a:rPr lang="th-TH" baseline="0" dirty="0" smtClean="0"/>
              <a:t> โดยมีข้อดีคือรองรับ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</a:t>
            </a:r>
            <a:r>
              <a:rPr lang="th-TH" baseline="0" dirty="0" smtClean="0"/>
              <a:t>มีความเร็วในการประมวลผลสูงถึง </a:t>
            </a:r>
            <a:r>
              <a:rPr lang="en-US" baseline="0" dirty="0" smtClean="0"/>
              <a:t>240 Hz</a:t>
            </a:r>
            <a:r>
              <a:rPr lang="th-TH" baseline="0" dirty="0" smtClean="0"/>
              <a:t> สำหรับอ่านค่า </a:t>
            </a:r>
            <a:r>
              <a:rPr lang="en-US" baseline="0" dirty="0" smtClean="0"/>
              <a:t>sensor </a:t>
            </a:r>
            <a:r>
              <a:rPr lang="th-TH" baseline="0" dirty="0" smtClean="0"/>
              <a:t>และควบคุมมอเตอร์ด้วย </a:t>
            </a:r>
            <a:r>
              <a:rPr lang="en-US" baseline="0" dirty="0" smtClean="0"/>
              <a:t>PID control</a:t>
            </a:r>
          </a:p>
          <a:p>
            <a:r>
              <a:rPr lang="en-US" baseline="0" dirty="0" smtClean="0"/>
              <a:t>2 </a:t>
            </a:r>
            <a:r>
              <a:rPr lang="th-TH" baseline="0" dirty="0" smtClean="0"/>
              <a:t>บอดมอเตอร์ </a:t>
            </a:r>
            <a:r>
              <a:rPr lang="en-US" baseline="0" dirty="0" smtClean="0"/>
              <a:t>Drive </a:t>
            </a:r>
            <a:r>
              <a:rPr lang="th-TH" baseline="0" dirty="0" smtClean="0"/>
              <a:t>สำหรับควบคุมความเร็วมอเตอร์</a:t>
            </a:r>
            <a:r>
              <a:rPr lang="en-US" baseline="0" dirty="0" smtClean="0"/>
              <a:t> 4 </a:t>
            </a:r>
            <a:r>
              <a:rPr lang="th-TH" baseline="0" dirty="0" smtClean="0"/>
              <a:t>ตัว</a:t>
            </a:r>
          </a:p>
          <a:p>
            <a:r>
              <a:rPr lang="en-US" baseline="0" dirty="0" smtClean="0"/>
              <a:t>3. Encoder </a:t>
            </a:r>
            <a:r>
              <a:rPr lang="th-TH" baseline="0" dirty="0" smtClean="0"/>
              <a:t>สำหรับระบุตำแหน่ง </a:t>
            </a:r>
            <a:r>
              <a:rPr lang="en-US" baseline="0" dirty="0" smtClean="0"/>
              <a:t>AGV</a:t>
            </a:r>
          </a:p>
          <a:p>
            <a:r>
              <a:rPr lang="en-US" baseline="0" dirty="0" smtClean="0"/>
              <a:t>4 IMU </a:t>
            </a:r>
            <a:r>
              <a:rPr lang="th-TH" baseline="0" dirty="0" smtClean="0"/>
              <a:t>ระบุมุมของ </a:t>
            </a:r>
            <a:r>
              <a:rPr lang="en-US" baseline="0" dirty="0" smtClean="0"/>
              <a:t>AGV</a:t>
            </a:r>
          </a:p>
          <a:p>
            <a:r>
              <a:rPr lang="en-US" baseline="0" dirty="0" smtClean="0"/>
              <a:t>5. LED </a:t>
            </a:r>
            <a:r>
              <a:rPr lang="th-TH" baseline="0" dirty="0" smtClean="0"/>
              <a:t>แสดงสถานะของ </a:t>
            </a:r>
            <a:r>
              <a:rPr lang="en-US" baseline="0" dirty="0" smtClean="0"/>
              <a:t>AGV</a:t>
            </a:r>
          </a:p>
          <a:p>
            <a:r>
              <a:rPr lang="th-TH" baseline="0" dirty="0" smtClean="0"/>
              <a:t>และ </a:t>
            </a:r>
            <a:r>
              <a:rPr lang="en-US" baseline="0" dirty="0" smtClean="0"/>
              <a:t>Input </a:t>
            </a:r>
            <a:r>
              <a:rPr lang="th-TH" baseline="0" dirty="0" smtClean="0"/>
              <a:t>ของบอดจะใช้ไฟ 24 </a:t>
            </a:r>
            <a:r>
              <a:rPr lang="en-US" baseline="0" dirty="0" smtClean="0"/>
              <a:t>volt </a:t>
            </a:r>
            <a:r>
              <a:rPr lang="th-TH" baseline="0" dirty="0" smtClean="0"/>
              <a:t>จากแบตเตอรี่ครับ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D5848-71DE-4E8A-BDD9-06C57BE5F0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2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9113ca59d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c9113ca59d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2313" y="330518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50" tIns="29225" rIns="58450" bIns="292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2313" y="2180042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50" tIns="29225" rIns="58450" bIns="2922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Char char="●"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Char char="●"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1pPr>
            <a:lvl2pPr marL="0" lvl="1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2pPr>
            <a:lvl3pPr marL="0" lvl="2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3pPr>
            <a:lvl4pPr marL="0" lvl="3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4pPr>
            <a:lvl5pPr marL="0" lvl="4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5pPr>
            <a:lvl6pPr marL="0" lvl="5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6pPr>
            <a:lvl7pPr marL="0" lvl="6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7pPr>
            <a:lvl8pPr marL="0" lvl="7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8pPr>
            <a:lvl9pPr marL="0" lvl="8" indent="0" algn="l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381001" y="457200"/>
            <a:ext cx="8252147" cy="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7549" y="10885"/>
            <a:ext cx="2453054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22313" y="3305187"/>
            <a:ext cx="7772400" cy="1021556"/>
          </a:xfrm>
          <a:prstGeom prst="rect">
            <a:avLst/>
          </a:prstGeom>
        </p:spPr>
        <p:txBody>
          <a:bodyPr lIns="77925" tIns="38963" rIns="77925" bIns="38963" anchor="t"/>
          <a:lstStyle>
            <a:lvl1pPr algn="l">
              <a:defRPr sz="3600" b="1" cap="all" baseline="0"/>
            </a:lvl1pPr>
          </a:lstStyle>
          <a:p>
            <a:r>
              <a:rPr kumimoji="1" lang="en-US" altLang="ja-JP" dirty="0" smtClean="0"/>
              <a:t>D000 P0 – NMB Master Title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2180042"/>
            <a:ext cx="7772400" cy="1125140"/>
          </a:xfrm>
          <a:prstGeom prst="rect">
            <a:avLst/>
          </a:prstGeom>
        </p:spPr>
        <p:txBody>
          <a:bodyPr lIns="77925" tIns="38963" rIns="77925" bIns="38963"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0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2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3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48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85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667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477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dirty="0" smtClean="0"/>
              <a:t>MM/DD/YY – Rev.#</a:t>
            </a:r>
            <a:endParaRPr kumimoji="1" lang="ja-JP" altLang="en-US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>
                <a:solidFill>
                  <a:prstClr val="black">
                    <a:tint val="75000"/>
                  </a:prstClr>
                </a:solidFill>
              </a:rPr>
              <a:t>01/30/2017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Manufacturing Improvement Yokoten Center</a:t>
            </a:r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963CA9-8595-411C-9BE4-CE237CF2D03B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線コネクタ 2"/>
          <p:cNvCxnSpPr/>
          <p:nvPr userDrawn="1"/>
        </p:nvCxnSpPr>
        <p:spPr>
          <a:xfrm>
            <a:off x="381002" y="457200"/>
            <a:ext cx="82521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550" y="10885"/>
            <a:ext cx="2453054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689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Tutorials/create_a_workspa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54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56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1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100"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42504" y="131986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50" tIns="29225" rIns="58450" bIns="292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lang="th" sz="3300">
                <a:latin typeface="Calibri"/>
                <a:ea typeface="Calibri"/>
                <a:cs typeface="Calibri"/>
                <a:sym typeface="Calibri"/>
              </a:rPr>
              <a:t>DAY 3 ROS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42504" y="225158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th"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Navigation</a:t>
            </a:r>
            <a:endParaRPr sz="6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3"/>
          <p:cNvCxnSpPr>
            <a:stCxn id="183" idx="2"/>
            <a:endCxn id="184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3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3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2" name="Google Shape;192;p23"/>
          <p:cNvSpPr txBox="1"/>
          <p:nvPr/>
        </p:nvSpPr>
        <p:spPr>
          <a:xfrm>
            <a:off x="1170172" y="1758125"/>
            <a:ext cx="58573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Linear.x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Angular.z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23"/>
          <p:cNvGrpSpPr/>
          <p:nvPr/>
        </p:nvGrpSpPr>
        <p:grpSpPr>
          <a:xfrm>
            <a:off x="2479068" y="819832"/>
            <a:ext cx="5804725" cy="2750621"/>
            <a:chOff x="3305424" y="1093110"/>
            <a:chExt cx="7739633" cy="3667495"/>
          </a:xfrm>
        </p:grpSpPr>
        <p:grpSp>
          <p:nvGrpSpPr>
            <p:cNvPr id="194" name="Google Shape;194;p23"/>
            <p:cNvGrpSpPr/>
            <p:nvPr/>
          </p:nvGrpSpPr>
          <p:grpSpPr>
            <a:xfrm>
              <a:off x="3305424" y="1093110"/>
              <a:ext cx="7739633" cy="3667495"/>
              <a:chOff x="3305424" y="1093110"/>
              <a:chExt cx="7739633" cy="3667495"/>
            </a:xfrm>
          </p:grpSpPr>
          <p:pic>
            <p:nvPicPr>
              <p:cNvPr id="195" name="Google Shape;195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414007" y="1093110"/>
                <a:ext cx="7631050" cy="34353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" name="Google Shape;196;p23"/>
              <p:cNvSpPr txBox="1"/>
              <p:nvPr/>
            </p:nvSpPr>
            <p:spPr>
              <a:xfrm>
                <a:off x="3305424" y="4452828"/>
                <a:ext cx="11349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 = Linear.x</a:t>
                </a:r>
                <a:endParaRPr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>
                <a:off x="4958699" y="4439308"/>
                <a:ext cx="135755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11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 = Angular.z</a:t>
                </a:r>
                <a:endParaRPr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23"/>
            <p:cNvSpPr/>
            <p:nvPr/>
          </p:nvSpPr>
          <p:spPr>
            <a:xfrm>
              <a:off x="8856616" y="4197530"/>
              <a:ext cx="261257" cy="182880"/>
            </a:xfrm>
            <a:prstGeom prst="rect">
              <a:avLst/>
            </a:prstGeom>
            <a:solidFill>
              <a:srgbClr val="BBFAD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0463346" y="4212883"/>
              <a:ext cx="261257" cy="182880"/>
            </a:xfrm>
            <a:prstGeom prst="rect">
              <a:avLst/>
            </a:prstGeom>
            <a:solidFill>
              <a:srgbClr val="BBFAD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23"/>
          <p:cNvSpPr txBox="1"/>
          <p:nvPr/>
        </p:nvSpPr>
        <p:spPr>
          <a:xfrm>
            <a:off x="7945481" y="3296822"/>
            <a:ext cx="9367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Meter/sec</a:t>
            </a:r>
            <a:endParaRPr sz="14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7474080" y="685909"/>
            <a:ext cx="1587138" cy="32657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Inverse kinematics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3"/>
          <p:cNvCxnSpPr>
            <a:stCxn id="183" idx="2"/>
            <a:endCxn id="184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3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3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2" name="Google Shape;192;p23"/>
          <p:cNvSpPr txBox="1"/>
          <p:nvPr/>
        </p:nvSpPr>
        <p:spPr>
          <a:xfrm>
            <a:off x="1170172" y="1758125"/>
            <a:ext cx="58573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Linear.x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Angular.z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7474080" y="685909"/>
            <a:ext cx="1587138" cy="32657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Inverse kinematics</a:t>
            </a:r>
            <a:endParaRPr sz="11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050" y="1200788"/>
            <a:ext cx="2898110" cy="24429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346" y="1959890"/>
            <a:ext cx="330563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24"/>
          <p:cNvCxnSpPr>
            <a:stCxn id="210" idx="2"/>
            <a:endCxn id="211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6" name="Google Shape;216;p24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7" name="Google Shape;217;p24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8" name="Google Shape;218;p24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9" name="Google Shape;219;p24"/>
          <p:cNvSpPr txBox="1"/>
          <p:nvPr/>
        </p:nvSpPr>
        <p:spPr>
          <a:xfrm>
            <a:off x="1170172" y="1758125"/>
            <a:ext cx="58573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Linear.x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Angular.z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1139735" y="2488058"/>
            <a:ext cx="121331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 = target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 = target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0332" y="566324"/>
            <a:ext cx="1676066" cy="158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709" y="566324"/>
            <a:ext cx="3188638" cy="158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 descr="Rotation sensor, encoder - Omron E6B2-CWZ6C - 600 P/R - 5-24V [E6B2-CWZ6C]  - US $18.00 : HAOYU Electronics : Make Engineers Job Easi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9015" y="2333068"/>
            <a:ext cx="2510963" cy="1886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/>
          <p:nvPr/>
        </p:nvSpPr>
        <p:spPr>
          <a:xfrm>
            <a:off x="4180708" y="1071155"/>
            <a:ext cx="1201189" cy="195943"/>
          </a:xfrm>
          <a:prstGeom prst="rect">
            <a:avLst/>
          </a:prstGeom>
          <a:noFill/>
          <a:ln w="28575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330460" y="896030"/>
            <a:ext cx="2396589" cy="46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“1000 pluse per round”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24"/>
          <p:cNvCxnSpPr>
            <a:stCxn id="224" idx="3"/>
          </p:cNvCxnSpPr>
          <p:nvPr/>
        </p:nvCxnSpPr>
        <p:spPr>
          <a:xfrm rot="10800000" flipH="1">
            <a:off x="5381897" y="1143026"/>
            <a:ext cx="948600" cy="261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7" name="Google Shape;227;p24"/>
          <p:cNvSpPr txBox="1"/>
          <p:nvPr/>
        </p:nvSpPr>
        <p:spPr>
          <a:xfrm>
            <a:off x="5291733" y="2237477"/>
            <a:ext cx="3690106" cy="47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calculate wheel speed from encoder</a:t>
            </a:r>
            <a:endParaRPr sz="160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5562629" y="2775925"/>
            <a:ext cx="3148313" cy="3930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229" name="Google Shape;229;p24"/>
          <p:cNvSpPr txBox="1"/>
          <p:nvPr/>
        </p:nvSpPr>
        <p:spPr>
          <a:xfrm>
            <a:off x="5374788" y="3393855"/>
            <a:ext cx="3255314" cy="44093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230" name="Google Shape;230;p24"/>
          <p:cNvSpPr txBox="1"/>
          <p:nvPr/>
        </p:nvSpPr>
        <p:spPr>
          <a:xfrm>
            <a:off x="8045045" y="3941554"/>
            <a:ext cx="9367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Meter/sec</a:t>
            </a:r>
            <a:endParaRPr sz="14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5246011" y="2237476"/>
            <a:ext cx="3773890" cy="2145112"/>
          </a:xfrm>
          <a:prstGeom prst="roundRect">
            <a:avLst>
              <a:gd name="adj" fmla="val 9055"/>
            </a:avLst>
          </a:prstGeom>
          <a:noFill/>
          <a:ln w="28575" cap="flat" cmpd="sng">
            <a:solidFill>
              <a:srgbClr val="913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01558" y="1515507"/>
            <a:ext cx="724407" cy="68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238" name="Google Shape;238;p25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5"/>
          <p:cNvCxnSpPr>
            <a:stCxn id="241" idx="2"/>
            <a:endCxn id="242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" name="Google Shape;247;p25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8" name="Google Shape;248;p25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25"/>
          <p:cNvSpPr txBox="1"/>
          <p:nvPr/>
        </p:nvSpPr>
        <p:spPr>
          <a:xfrm>
            <a:off x="1170172" y="1758125"/>
            <a:ext cx="58573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Linear.x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Angular.z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1139735" y="3211607"/>
            <a:ext cx="125659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= actual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Vla = actual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139735" y="2488058"/>
            <a:ext cx="121331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 = target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 = target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25"/>
          <p:cNvGrpSpPr/>
          <p:nvPr/>
        </p:nvGrpSpPr>
        <p:grpSpPr>
          <a:xfrm>
            <a:off x="1916973" y="630510"/>
            <a:ext cx="7154266" cy="2064604"/>
            <a:chOff x="2555964" y="840680"/>
            <a:chExt cx="9539022" cy="2752805"/>
          </a:xfrm>
        </p:grpSpPr>
        <p:grpSp>
          <p:nvGrpSpPr>
            <p:cNvPr id="254" name="Google Shape;254;p25"/>
            <p:cNvGrpSpPr/>
            <p:nvPr/>
          </p:nvGrpSpPr>
          <p:grpSpPr>
            <a:xfrm>
              <a:off x="2555964" y="1094041"/>
              <a:ext cx="6552120" cy="1395896"/>
              <a:chOff x="3008811" y="1094041"/>
              <a:chExt cx="6552120" cy="1395896"/>
            </a:xfrm>
          </p:grpSpPr>
          <p:cxnSp>
            <p:nvCxnSpPr>
              <p:cNvPr id="255" name="Google Shape;255;p25"/>
              <p:cNvCxnSpPr>
                <a:stCxn id="256" idx="3"/>
                <a:endCxn id="257" idx="1"/>
              </p:cNvCxnSpPr>
              <p:nvPr/>
            </p:nvCxnSpPr>
            <p:spPr>
              <a:xfrm>
                <a:off x="4140926" y="1784898"/>
                <a:ext cx="9099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258" name="Google Shape;258;p25"/>
              <p:cNvGrpSpPr/>
              <p:nvPr/>
            </p:nvGrpSpPr>
            <p:grpSpPr>
              <a:xfrm>
                <a:off x="3008811" y="1094041"/>
                <a:ext cx="6552120" cy="1395896"/>
                <a:chOff x="3008811" y="1094041"/>
                <a:chExt cx="6552120" cy="1395896"/>
              </a:xfrm>
            </p:grpSpPr>
            <p:cxnSp>
              <p:nvCxnSpPr>
                <p:cNvPr id="259" name="Google Shape;259;p25"/>
                <p:cNvCxnSpPr>
                  <a:stCxn id="257" idx="3"/>
                  <a:endCxn id="260" idx="2"/>
                </p:cNvCxnSpPr>
                <p:nvPr/>
              </p:nvCxnSpPr>
              <p:spPr>
                <a:xfrm>
                  <a:off x="6183087" y="1784898"/>
                  <a:ext cx="468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261" name="Google Shape;261;p25"/>
                <p:cNvGrpSpPr/>
                <p:nvPr/>
              </p:nvGrpSpPr>
              <p:grpSpPr>
                <a:xfrm>
                  <a:off x="3008811" y="1094041"/>
                  <a:ext cx="6552120" cy="1395896"/>
                  <a:chOff x="3008811" y="1094041"/>
                  <a:chExt cx="6552120" cy="1395896"/>
                </a:xfrm>
              </p:grpSpPr>
              <p:sp>
                <p:nvSpPr>
                  <p:cNvPr id="257" name="Google Shape;257;p25"/>
                  <p:cNvSpPr/>
                  <p:nvPr/>
                </p:nvSpPr>
                <p:spPr>
                  <a:xfrm>
                    <a:off x="5050972" y="1615081"/>
                    <a:ext cx="1132115" cy="33963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Cal target</a:t>
                    </a:r>
                    <a:endParaRPr sz="9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" name="Google Shape;256;p25"/>
                  <p:cNvSpPr/>
                  <p:nvPr/>
                </p:nvSpPr>
                <p:spPr>
                  <a:xfrm>
                    <a:off x="3008811" y="1148509"/>
                    <a:ext cx="1132115" cy="1272778"/>
                  </a:xfrm>
                  <a:prstGeom prst="rect">
                    <a:avLst/>
                  </a:prstGeom>
                  <a:solidFill>
                    <a:schemeClr val="dk1"/>
                  </a:solidFill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Move base</a:t>
                    </a:r>
                    <a:endParaRPr sz="9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" name="Google Shape;262;p25"/>
                  <p:cNvSpPr txBox="1"/>
                  <p:nvPr/>
                </p:nvSpPr>
                <p:spPr>
                  <a:xfrm>
                    <a:off x="4150964" y="1473288"/>
                    <a:ext cx="90120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/cam_vel</a:t>
                    </a:r>
                    <a:endParaRPr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" name="Google Shape;260;p25"/>
                  <p:cNvSpPr/>
                  <p:nvPr/>
                </p:nvSpPr>
                <p:spPr>
                  <a:xfrm>
                    <a:off x="6652126" y="1579158"/>
                    <a:ext cx="411480" cy="41148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1400" b="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Σ</a:t>
                    </a:r>
                    <a:endParaRPr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" name="Google Shape;263;p25"/>
                  <p:cNvSpPr txBox="1"/>
                  <p:nvPr/>
                </p:nvSpPr>
                <p:spPr>
                  <a:xfrm>
                    <a:off x="6450701" y="1772705"/>
                    <a:ext cx="288862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+</a:t>
                    </a:r>
                    <a:endParaRPr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" name="Google Shape;264;p25"/>
                  <p:cNvSpPr txBox="1"/>
                  <p:nvPr/>
                </p:nvSpPr>
                <p:spPr>
                  <a:xfrm>
                    <a:off x="6268474" y="1474210"/>
                    <a:ext cx="357534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th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Vr</a:t>
                    </a:r>
                    <a:endParaRPr sz="11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265" name="Google Shape;265;p2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7075715" y="1094041"/>
                    <a:ext cx="2485216" cy="13958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66" name="Google Shape;266;p25"/>
            <p:cNvGrpSpPr/>
            <p:nvPr/>
          </p:nvGrpSpPr>
          <p:grpSpPr>
            <a:xfrm>
              <a:off x="11067118" y="902664"/>
              <a:ext cx="1027868" cy="1050964"/>
              <a:chOff x="10936487" y="867828"/>
              <a:chExt cx="1027868" cy="1050964"/>
            </a:xfrm>
          </p:grpSpPr>
          <p:sp>
            <p:nvSpPr>
              <p:cNvPr id="267" name="Google Shape;267;p25"/>
              <p:cNvSpPr/>
              <p:nvPr/>
            </p:nvSpPr>
            <p:spPr>
              <a:xfrm>
                <a:off x="11113575" y="1579158"/>
                <a:ext cx="673692" cy="339634"/>
              </a:xfrm>
              <a:prstGeom prst="rect">
                <a:avLst/>
              </a:prstGeom>
              <a:noFill/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9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AGV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" name="Google Shape;268;p25" descr="TurtleBot3"/>
              <p:cNvPicPr preferRelativeResize="0"/>
              <p:nvPr/>
            </p:nvPicPr>
            <p:blipFill rotWithShape="1">
              <a:blip r:embed="rId5">
                <a:alphaModFix/>
              </a:blip>
              <a:srcRect l="33395" t="56857" r="19260"/>
              <a:stretch/>
            </p:blipFill>
            <p:spPr>
              <a:xfrm>
                <a:off x="10936487" y="867828"/>
                <a:ext cx="1027868" cy="6057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" name="Google Shape;269;p25"/>
            <p:cNvGrpSpPr/>
            <p:nvPr/>
          </p:nvGrpSpPr>
          <p:grpSpPr>
            <a:xfrm>
              <a:off x="9557313" y="840680"/>
              <a:ext cx="1015815" cy="1116555"/>
              <a:chOff x="9287339" y="831971"/>
              <a:chExt cx="1015815" cy="1116555"/>
            </a:xfrm>
          </p:grpSpPr>
          <p:pic>
            <p:nvPicPr>
              <p:cNvPr id="270" name="Google Shape;270;p25" descr="10Amp 5V-30V DC Motor Driver (2 Channels)"/>
              <p:cNvPicPr preferRelativeResize="0"/>
              <p:nvPr/>
            </p:nvPicPr>
            <p:blipFill rotWithShape="1">
              <a:blip r:embed="rId6">
                <a:alphaModFix/>
              </a:blip>
              <a:srcRect t="16382" b="13592"/>
              <a:stretch/>
            </p:blipFill>
            <p:spPr>
              <a:xfrm>
                <a:off x="9287339" y="831971"/>
                <a:ext cx="1015815" cy="7113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1" name="Google Shape;271;p25"/>
              <p:cNvSpPr/>
              <p:nvPr/>
            </p:nvSpPr>
            <p:spPr>
              <a:xfrm>
                <a:off x="9399645" y="1608892"/>
                <a:ext cx="791205" cy="339634"/>
              </a:xfrm>
              <a:prstGeom prst="rect">
                <a:avLst/>
              </a:prstGeom>
              <a:noFill/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9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Driver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72" name="Google Shape;272;p25"/>
            <p:cNvCxnSpPr>
              <a:stCxn id="265" idx="3"/>
            </p:cNvCxnSpPr>
            <p:nvPr/>
          </p:nvCxnSpPr>
          <p:spPr>
            <a:xfrm rot="10800000" flipH="1">
              <a:off x="9108084" y="1787489"/>
              <a:ext cx="561600" cy="4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3" name="Google Shape;273;p25"/>
            <p:cNvCxnSpPr>
              <a:stCxn id="271" idx="3"/>
              <a:endCxn id="267" idx="1"/>
            </p:cNvCxnSpPr>
            <p:nvPr/>
          </p:nvCxnSpPr>
          <p:spPr>
            <a:xfrm rot="10800000" flipH="1">
              <a:off x="10460824" y="1783818"/>
              <a:ext cx="783300" cy="3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74" name="Google Shape;274;p25"/>
            <p:cNvSpPr txBox="1"/>
            <p:nvPr/>
          </p:nvSpPr>
          <p:spPr>
            <a:xfrm>
              <a:off x="9044640" y="1460217"/>
              <a:ext cx="72487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PWM 5v</a:t>
              </a:r>
              <a:endPara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 txBox="1"/>
            <p:nvPr/>
          </p:nvSpPr>
          <p:spPr>
            <a:xfrm>
              <a:off x="10490076" y="1481016"/>
              <a:ext cx="803425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PWM 24v</a:t>
              </a:r>
              <a:endPara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6" name="Google Shape;276;p25"/>
            <p:cNvGrpSpPr/>
            <p:nvPr/>
          </p:nvGrpSpPr>
          <p:grpSpPr>
            <a:xfrm>
              <a:off x="8481524" y="2537990"/>
              <a:ext cx="976609" cy="1055495"/>
              <a:chOff x="7558415" y="2625079"/>
              <a:chExt cx="976609" cy="1055495"/>
            </a:xfrm>
          </p:grpSpPr>
          <p:sp>
            <p:nvSpPr>
              <p:cNvPr id="277" name="Google Shape;277;p25"/>
              <p:cNvSpPr/>
              <p:nvPr/>
            </p:nvSpPr>
            <p:spPr>
              <a:xfrm>
                <a:off x="7558415" y="3340940"/>
                <a:ext cx="976609" cy="339634"/>
              </a:xfrm>
              <a:prstGeom prst="rect">
                <a:avLst/>
              </a:prstGeom>
              <a:noFill/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h" sz="9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Encoder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8" name="Google Shape;278;p25"/>
              <p:cNvPicPr preferRelativeResize="0"/>
              <p:nvPr/>
            </p:nvPicPr>
            <p:blipFill rotWithShape="1">
              <a:blip r:embed="rId7">
                <a:alphaModFix/>
              </a:blip>
              <a:srcRect l="35747" t="34220" r="9495" b="18027"/>
              <a:stretch/>
            </p:blipFill>
            <p:spPr>
              <a:xfrm>
                <a:off x="7691676" y="2625079"/>
                <a:ext cx="748938" cy="6531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79" name="Google Shape;279;p25"/>
            <p:cNvCxnSpPr>
              <a:stCxn id="267" idx="2"/>
              <a:endCxn id="277" idx="3"/>
            </p:cNvCxnSpPr>
            <p:nvPr/>
          </p:nvCxnSpPr>
          <p:spPr>
            <a:xfrm rot="5400000">
              <a:off x="9784652" y="1627228"/>
              <a:ext cx="1470000" cy="2122800"/>
            </a:xfrm>
            <a:prstGeom prst="bentConnector2">
              <a:avLst/>
            </a:prstGeom>
            <a:noFill/>
            <a:ln w="38100" cap="flat" cmpd="sng">
              <a:solidFill>
                <a:srgbClr val="0170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0" name="Google Shape;280;p25"/>
            <p:cNvCxnSpPr>
              <a:stCxn id="277" idx="1"/>
              <a:endCxn id="260" idx="4"/>
            </p:cNvCxnSpPr>
            <p:nvPr/>
          </p:nvCxnSpPr>
          <p:spPr>
            <a:xfrm rot="10800000">
              <a:off x="6404924" y="1990568"/>
              <a:ext cx="2076600" cy="1433100"/>
            </a:xfrm>
            <a:prstGeom prst="bentConnector2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5"/>
            <p:cNvSpPr txBox="1"/>
            <p:nvPr/>
          </p:nvSpPr>
          <p:spPr>
            <a:xfrm>
              <a:off x="6379071" y="1990638"/>
              <a:ext cx="2439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7793173" y="3083454"/>
              <a:ext cx="45025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3" name="Google Shape;283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3048" y="2869491"/>
            <a:ext cx="3279439" cy="163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74148" y="2685364"/>
            <a:ext cx="3362321" cy="189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/>
          <p:nvPr/>
        </p:nvSpPr>
        <p:spPr>
          <a:xfrm>
            <a:off x="2813542" y="566324"/>
            <a:ext cx="4017521" cy="1337169"/>
          </a:xfrm>
          <a:prstGeom prst="rect">
            <a:avLst/>
          </a:prstGeom>
          <a:noFill/>
          <a:ln w="25400" cap="flat" cmpd="sng">
            <a:solidFill>
              <a:srgbClr val="5F497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2766059" y="496856"/>
            <a:ext cx="1436932" cy="276999"/>
          </a:xfrm>
          <a:prstGeom prst="rect">
            <a:avLst/>
          </a:prstGeom>
          <a:solidFill>
            <a:srgbClr val="E5DFEC"/>
          </a:solidFill>
          <a:ln w="38100" cap="flat" cmpd="sng">
            <a:solidFill>
              <a:srgbClr val="5F49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ESP32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6280028" y="4596178"/>
            <a:ext cx="2456442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https://www.youtube.com/watch?v=NzunZLsuZ4k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293" name="Google Shape;293;p26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26"/>
          <p:cNvCxnSpPr>
            <a:stCxn id="296" idx="2"/>
            <a:endCxn id="297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2" name="Google Shape;302;p26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3" name="Google Shape;303;p26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4" name="Google Shape;304;p26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5" name="Google Shape;305;p26"/>
          <p:cNvSpPr txBox="1"/>
          <p:nvPr/>
        </p:nvSpPr>
        <p:spPr>
          <a:xfrm>
            <a:off x="1170172" y="1758125"/>
            <a:ext cx="58573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Linear.x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Angular.z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1139735" y="3211607"/>
            <a:ext cx="125659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= actual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Vla = actual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1139735" y="2488058"/>
            <a:ext cx="121331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 = target vel for right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 = target vel for left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170172" y="4039375"/>
            <a:ext cx="396984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PWM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9895" y="644039"/>
            <a:ext cx="5927617" cy="333428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/>
          <p:nvPr/>
        </p:nvSpPr>
        <p:spPr>
          <a:xfrm>
            <a:off x="4572001" y="4158133"/>
            <a:ext cx="45051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https://www.youtube.com/watch?v=B_Ysdv1xRbA&amp;t=12s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16" name="Google Shape;316;p27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2. Odometry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14" y="645049"/>
            <a:ext cx="1993467" cy="87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6755" y="656214"/>
            <a:ext cx="2018469" cy="8051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7"/>
          <p:cNvGrpSpPr/>
          <p:nvPr/>
        </p:nvGrpSpPr>
        <p:grpSpPr>
          <a:xfrm>
            <a:off x="4572001" y="645049"/>
            <a:ext cx="2624719" cy="1494929"/>
            <a:chOff x="428625" y="3556429"/>
            <a:chExt cx="4215736" cy="2641185"/>
          </a:xfrm>
        </p:grpSpPr>
        <p:pic>
          <p:nvPicPr>
            <p:cNvPr id="321" name="Google Shape;321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8625" y="3556429"/>
              <a:ext cx="4215736" cy="2641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27"/>
            <p:cNvSpPr/>
            <p:nvPr/>
          </p:nvSpPr>
          <p:spPr>
            <a:xfrm>
              <a:off x="1184366" y="4963886"/>
              <a:ext cx="914400" cy="69668"/>
            </a:xfrm>
            <a:prstGeom prst="rect">
              <a:avLst/>
            </a:prstGeom>
            <a:solidFill>
              <a:srgbClr val="300A2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27"/>
          <p:cNvGrpSpPr/>
          <p:nvPr/>
        </p:nvGrpSpPr>
        <p:grpSpPr>
          <a:xfrm>
            <a:off x="321468" y="1645920"/>
            <a:ext cx="4123756" cy="3291840"/>
            <a:chOff x="6862354" y="1125099"/>
            <a:chExt cx="4589417" cy="5072515"/>
          </a:xfrm>
        </p:grpSpPr>
        <p:grpSp>
          <p:nvGrpSpPr>
            <p:cNvPr id="324" name="Google Shape;324;p27"/>
            <p:cNvGrpSpPr/>
            <p:nvPr/>
          </p:nvGrpSpPr>
          <p:grpSpPr>
            <a:xfrm>
              <a:off x="6862354" y="1125099"/>
              <a:ext cx="4589417" cy="5072515"/>
              <a:chOff x="6862354" y="1125099"/>
              <a:chExt cx="4589417" cy="5072515"/>
            </a:xfrm>
          </p:grpSpPr>
          <p:pic>
            <p:nvPicPr>
              <p:cNvPr id="325" name="Google Shape;325;p27"/>
              <p:cNvPicPr preferRelativeResize="0"/>
              <p:nvPr/>
            </p:nvPicPr>
            <p:blipFill rotWithShape="1">
              <a:blip r:embed="rId6">
                <a:alphaModFix/>
              </a:blip>
              <a:srcRect l="53631" t="29377" r="10369" b="17290"/>
              <a:stretch/>
            </p:blipFill>
            <p:spPr>
              <a:xfrm>
                <a:off x="6862354" y="1125099"/>
                <a:ext cx="4589417" cy="50725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27"/>
              <p:cNvPicPr preferRelativeResize="0"/>
              <p:nvPr/>
            </p:nvPicPr>
            <p:blipFill rotWithShape="1">
              <a:blip r:embed="rId6">
                <a:alphaModFix/>
              </a:blip>
              <a:srcRect l="70812" t="70059" r="26319" b="27103"/>
              <a:stretch/>
            </p:blipFill>
            <p:spPr>
              <a:xfrm>
                <a:off x="8554719" y="2989441"/>
                <a:ext cx="365761" cy="2699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7" name="Google Shape;327;p27"/>
            <p:cNvSpPr/>
            <p:nvPr/>
          </p:nvSpPr>
          <p:spPr>
            <a:xfrm>
              <a:off x="8658208" y="5123747"/>
              <a:ext cx="339634" cy="27867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8215085" y="2822830"/>
              <a:ext cx="339634" cy="27867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9" name="Google Shape;329;p27"/>
          <p:cNvCxnSpPr>
            <a:stCxn id="326" idx="3"/>
          </p:cNvCxnSpPr>
          <p:nvPr/>
        </p:nvCxnSpPr>
        <p:spPr>
          <a:xfrm>
            <a:off x="2170768" y="2943394"/>
            <a:ext cx="3177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27"/>
          <p:cNvSpPr txBox="1"/>
          <p:nvPr/>
        </p:nvSpPr>
        <p:spPr>
          <a:xfrm>
            <a:off x="2198086" y="2740379"/>
            <a:ext cx="228669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1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27"/>
          <p:cNvCxnSpPr/>
          <p:nvPr/>
        </p:nvCxnSpPr>
        <p:spPr>
          <a:xfrm>
            <a:off x="2488475" y="2943394"/>
            <a:ext cx="0" cy="1223658"/>
          </a:xfrm>
          <a:prstGeom prst="straightConnector1">
            <a:avLst/>
          </a:prstGeom>
          <a:noFill/>
          <a:ln w="38100" cap="flat" cmpd="sng">
            <a:solidFill>
              <a:srgbClr val="0170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2" name="Google Shape;332;p27"/>
          <p:cNvSpPr txBox="1"/>
          <p:nvPr/>
        </p:nvSpPr>
        <p:spPr>
          <a:xfrm>
            <a:off x="2488475" y="3866358"/>
            <a:ext cx="228669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1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27"/>
          <p:cNvPicPr preferRelativeResize="0"/>
          <p:nvPr/>
        </p:nvPicPr>
        <p:blipFill rotWithShape="1">
          <a:blip r:embed="rId7">
            <a:alphaModFix/>
          </a:blip>
          <a:srcRect l="35747" t="34220" r="9495" b="18027"/>
          <a:stretch/>
        </p:blipFill>
        <p:spPr>
          <a:xfrm>
            <a:off x="4801191" y="2309254"/>
            <a:ext cx="988714" cy="8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7"/>
          <p:cNvPicPr preferRelativeResize="0"/>
          <p:nvPr/>
        </p:nvPicPr>
        <p:blipFill rotWithShape="1">
          <a:blip r:embed="rId8">
            <a:alphaModFix/>
          </a:blip>
          <a:srcRect t="8639" b="10962"/>
          <a:stretch/>
        </p:blipFill>
        <p:spPr>
          <a:xfrm>
            <a:off x="7196720" y="2287478"/>
            <a:ext cx="1099551" cy="8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7"/>
          <p:cNvSpPr/>
          <p:nvPr/>
        </p:nvSpPr>
        <p:spPr>
          <a:xfrm>
            <a:off x="5884360" y="2620310"/>
            <a:ext cx="732457" cy="254726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8320571" y="2620310"/>
            <a:ext cx="732457" cy="254726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IMU</a:t>
            </a: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7"/>
          <p:cNvSpPr txBox="1"/>
          <p:nvPr/>
        </p:nvSpPr>
        <p:spPr>
          <a:xfrm>
            <a:off x="4708147" y="3217016"/>
            <a:ext cx="3690107" cy="47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calculate odometry</a:t>
            </a:r>
            <a:endParaRPr sz="160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4893652" y="3674445"/>
            <a:ext cx="3835666" cy="3087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0447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339" name="Google Shape;339;p27"/>
          <p:cNvSpPr/>
          <p:nvPr/>
        </p:nvSpPr>
        <p:spPr>
          <a:xfrm>
            <a:off x="4888735" y="3899329"/>
            <a:ext cx="3629071" cy="47104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340" name="Google Shape;340;p27"/>
          <p:cNvSpPr/>
          <p:nvPr/>
        </p:nvSpPr>
        <p:spPr>
          <a:xfrm>
            <a:off x="4931935" y="4283216"/>
            <a:ext cx="595932" cy="2769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341" name="Google Shape;341;p27"/>
          <p:cNvSpPr/>
          <p:nvPr/>
        </p:nvSpPr>
        <p:spPr>
          <a:xfrm>
            <a:off x="4931935" y="4531904"/>
            <a:ext cx="3081949" cy="2769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r="-444" b="-14753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47" name="Google Shape;347;p28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3. tf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754" y="531296"/>
            <a:ext cx="2779307" cy="127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8807" y="531295"/>
            <a:ext cx="1948770" cy="82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5322" y="531296"/>
            <a:ext cx="2255119" cy="148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 descr="how to build /tf topic frame tree for hector_slam or gmapping - ROS  Answers: Open Source Q&amp;A Foru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8481" y="2018212"/>
            <a:ext cx="4549095" cy="264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 descr="image descripti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85322" y="2188415"/>
            <a:ext cx="3686192" cy="219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4. scan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981" y="620324"/>
            <a:ext cx="2857899" cy="118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 rotWithShape="1">
          <a:blip r:embed="rId4">
            <a:alphaModFix/>
          </a:blip>
          <a:srcRect l="6939" t="12732" r="6027"/>
          <a:stretch/>
        </p:blipFill>
        <p:spPr>
          <a:xfrm>
            <a:off x="249261" y="1890216"/>
            <a:ext cx="2357846" cy="104946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9"/>
          <p:cNvSpPr txBox="1"/>
          <p:nvPr/>
        </p:nvSpPr>
        <p:spPr>
          <a:xfrm>
            <a:off x="1166573" y="3023548"/>
            <a:ext cx="5232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Lidar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7107" y="2315541"/>
            <a:ext cx="3371812" cy="212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6880" y="715912"/>
            <a:ext cx="2358526" cy="96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35040" y="715912"/>
            <a:ext cx="3032210" cy="2058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72" name="Google Shape;372;p30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5. Map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381" y="598904"/>
            <a:ext cx="2857899" cy="69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4">
            <a:alphaModFix/>
          </a:blip>
          <a:srcRect t="10157" b="16582"/>
          <a:stretch/>
        </p:blipFill>
        <p:spPr>
          <a:xfrm>
            <a:off x="233551" y="1521977"/>
            <a:ext cx="3995158" cy="213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 rotWithShape="1">
          <a:blip r:embed="rId5">
            <a:alphaModFix/>
          </a:blip>
          <a:srcRect r="38685" b="61190"/>
          <a:stretch/>
        </p:blipFill>
        <p:spPr>
          <a:xfrm>
            <a:off x="4448096" y="1521977"/>
            <a:ext cx="4373038" cy="213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382" name="Google Shape;382;p31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19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6. Move base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31"/>
          <p:cNvGrpSpPr/>
          <p:nvPr/>
        </p:nvGrpSpPr>
        <p:grpSpPr>
          <a:xfrm>
            <a:off x="441459" y="863845"/>
            <a:ext cx="8176781" cy="3402623"/>
            <a:chOff x="588612" y="1151793"/>
            <a:chExt cx="10902374" cy="4536830"/>
          </a:xfrm>
        </p:grpSpPr>
        <p:pic>
          <p:nvPicPr>
            <p:cNvPr id="385" name="Google Shape;385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4474" y="1151793"/>
              <a:ext cx="10564770" cy="437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31"/>
            <p:cNvSpPr/>
            <p:nvPr/>
          </p:nvSpPr>
          <p:spPr>
            <a:xfrm>
              <a:off x="4220308" y="4545623"/>
              <a:ext cx="2532184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6096001" y="5199241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94474" y="3159369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1734779" y="4058732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588612" y="1931381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2511671" y="1732268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8082587" y="2381673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10776438" y="3248748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8082589" y="1550101"/>
              <a:ext cx="3230180" cy="688575"/>
            </a:xfrm>
            <a:prstGeom prst="rect">
              <a:avLst/>
            </a:prstGeom>
            <a:noFill/>
            <a:ln w="28575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11016201" y="1526272"/>
              <a:ext cx="474785" cy="439615"/>
            </a:xfrm>
            <a:prstGeom prst="ellipse">
              <a:avLst/>
            </a:prstGeom>
            <a:solidFill>
              <a:srgbClr val="B6DDE7"/>
            </a:solidFill>
            <a:ln w="25400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10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6378391" y="1251346"/>
              <a:ext cx="474785" cy="439615"/>
            </a:xfrm>
            <a:prstGeom prst="ellipse">
              <a:avLst/>
            </a:prstGeom>
            <a:solidFill>
              <a:srgbClr val="B6DDE7"/>
            </a:solidFill>
            <a:ln w="25400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226526" y="1667021"/>
            <a:ext cx="6858000" cy="3001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50" tIns="29225" rIns="58450" bIns="292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Calibri"/>
              <a:buNone/>
            </a:pPr>
            <a:r>
              <a:rPr lang="th" sz="2100" b="1" i="0" u="sng" strike="noStrike" cap="none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AGV in Factory</a:t>
            </a:r>
            <a:endParaRPr sz="2100" b="1" i="0" u="sng" strike="noStrike" cap="none" dirty="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Arial"/>
              <a:buChar char="•"/>
            </a:pPr>
            <a:r>
              <a:rPr lang="th" sz="2100" b="0" i="0" u="none" strike="noStrike" cap="none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What’s ROS Navigation?</a:t>
            </a:r>
            <a:endParaRPr sz="2100" b="0" i="0" u="none" strike="noStrike" cap="none" dirty="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ROS navigation Concept</a:t>
            </a:r>
            <a:endParaRPr sz="1100" dirty="0"/>
          </a:p>
          <a:p>
            <a:pPr marL="254000" marR="0" lvl="0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100"/>
              <a:buFont typeface="Arial"/>
              <a:buChar char="•"/>
            </a:pPr>
            <a:r>
              <a:rPr lang="th" sz="2100" b="0" i="0" u="none" strike="noStrike" cap="none" dirty="0" smtClean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Workshop </a:t>
            </a:r>
            <a:r>
              <a:rPr lang="th" sz="2100" b="0" i="0" u="none" strike="noStrike" cap="none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AGV simulation</a:t>
            </a:r>
            <a:endParaRPr sz="1900" b="0" i="0" u="none" strike="noStrike" cap="none" dirty="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 sz="1100" dirty="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Move </a:t>
            </a:r>
            <a:r>
              <a:rPr lang="en-US" sz="1800" b="0" i="0" u="none" strike="noStrike" cap="none" dirty="0" smtClean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navigation</a:t>
            </a:r>
            <a:endParaRPr lang="en-US" sz="1800" b="0" i="0" u="none" strike="noStrike" cap="none" dirty="0" smtClean="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lvl="0" indent="-247650">
              <a:buClr>
                <a:srgbClr val="1E1E1E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Workshop </a:t>
            </a:r>
            <a:r>
              <a:rPr lang="en-US" sz="2100" dirty="0" smtClean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AGV</a:t>
            </a:r>
            <a:endParaRPr lang="en-US" sz="1900" dirty="0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lvl="1" indent="-254000">
              <a:buClr>
                <a:srgbClr val="1E1E1E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 lang="en-US" sz="1100" dirty="0"/>
          </a:p>
          <a:p>
            <a:pPr marL="596900" lvl="1" indent="-254000">
              <a:buClr>
                <a:srgbClr val="1E1E1E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Move </a:t>
            </a:r>
            <a:r>
              <a:rPr lang="en-US" sz="1800" dirty="0" smtClean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</a:p>
          <a:p>
            <a:pPr marL="596900" lvl="1" indent="-254000">
              <a:buClr>
                <a:srgbClr val="1E1E1E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navigation</a:t>
            </a:r>
          </a:p>
          <a:p>
            <a:pPr marL="596900" lvl="1" indent="-254000">
              <a:buClr>
                <a:srgbClr val="1E1E1E"/>
              </a:buClr>
              <a:buSzPts val="1800"/>
              <a:buFont typeface="Arial"/>
              <a:buChar char="•"/>
            </a:pPr>
            <a:endParaRPr lang="en-US" sz="1100" dirty="0"/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endParaRPr sz="1100"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332183" y="-34099"/>
            <a:ext cx="8365331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Milestone Day3</a:t>
            </a:r>
            <a:endParaRPr sz="27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sldNum" idx="12"/>
          </p:nvPr>
        </p:nvSpPr>
        <p:spPr>
          <a:xfrm>
            <a:off x="6579350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02" name="Google Shape;402;p3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324124" y="1"/>
            <a:ext cx="4247875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Workspace AGV simulation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311699" y="477906"/>
            <a:ext cx="77578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 “is not in the sudoers file. This incident will be reported”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311700" y="939605"/>
            <a:ext cx="8734765" cy="35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https://www.baeldung.com/linux/username-not-in-sudoers-file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209225" y="4492825"/>
            <a:ext cx="5030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http://wiki.ros.org/catkin/Tutorials/create_a_workspace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>
            <a:spLocks noGrp="1"/>
          </p:cNvSpPr>
          <p:nvPr>
            <p:ph type="sldNum" idx="12"/>
          </p:nvPr>
        </p:nvSpPr>
        <p:spPr>
          <a:xfrm>
            <a:off x="6579350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12" name="Google Shape;412;p33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324124" y="1"/>
            <a:ext cx="4247875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Workspace AGV simulation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311699" y="477905"/>
            <a:ext cx="2738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Gazebo</a:t>
            </a:r>
            <a:endParaRPr sz="1800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14;p33"/>
          <p:cNvSpPr txBox="1"/>
          <p:nvPr/>
        </p:nvSpPr>
        <p:spPr>
          <a:xfrm>
            <a:off x="4961391" y="523143"/>
            <a:ext cx="2738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RVIZ</a:t>
            </a:r>
            <a:endParaRPr sz="1800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urtleBo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6" y="1357116"/>
            <a:ext cx="330316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375;p30"/>
          <p:cNvPicPr preferRelativeResize="0"/>
          <p:nvPr/>
        </p:nvPicPr>
        <p:blipFill rotWithShape="1">
          <a:blip r:embed="rId4">
            <a:alphaModFix/>
          </a:blip>
          <a:srcRect t="10157" b="16582"/>
          <a:stretch/>
        </p:blipFill>
        <p:spPr>
          <a:xfrm>
            <a:off x="4881751" y="1659179"/>
            <a:ext cx="3995158" cy="2139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300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>
            <a:spLocks noGrp="1"/>
          </p:cNvSpPr>
          <p:nvPr>
            <p:ph type="sldNum" idx="12"/>
          </p:nvPr>
        </p:nvSpPr>
        <p:spPr>
          <a:xfrm>
            <a:off x="6579350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12" name="Google Shape;412;p33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324124" y="1"/>
            <a:ext cx="4247875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Workspace AGV simulation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311699" y="477905"/>
            <a:ext cx="2738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ROS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311700" y="939605"/>
            <a:ext cx="8734765" cy="355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:sudo sh -c 'echo "deb http://packages.ros.org/ros/ubuntu $(lsb_release -sc) main" &gt; /etc/apt/sources.list.d/ros-latest.list’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curl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curl -s https://raw.githubusercontent.com/ros/rosdistro/master/ros.asc | sudo apt-key add –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update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ros-noetic-desktop-full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apt search ros-noetic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source /opt/ros/noetic/setup.bash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echo "source /opt/ros/noetic/setup.bash" &gt;&gt; ~/.bashrc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source ~/.bashrc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python3-rosdep python3-rosinstall python3-rosinstall-generator python3-wstool build-essential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python3-rosdep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rosdep init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rosdep update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sldNum" idx="12"/>
          </p:nvPr>
        </p:nvSpPr>
        <p:spPr>
          <a:xfrm>
            <a:off x="6579350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21" name="Google Shape;421;p34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324124" y="1"/>
            <a:ext cx="600631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(installation)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Package for simulation and navigation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300890" y="1273080"/>
            <a:ext cx="5262287" cy="2012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ros-noetic-dynamixel-sdk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ros-noetic-turtlebot3-msgs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ros-noetic-turtlebot3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ros-noetic-slam-gmapping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ros-noetic-navigation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apt-get install ros-noetic-teleop-twist-keyboard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apt install ros-noetic-tf2</a:t>
            </a: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ros-noetic-tf2-tools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8657" y="1109885"/>
            <a:ext cx="3111218" cy="30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 txBox="1"/>
          <p:nvPr/>
        </p:nvSpPr>
        <p:spPr>
          <a:xfrm>
            <a:off x="5563177" y="4194830"/>
            <a:ext cx="3330645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Refer: https://github.com/ROBOTIS-GIT/turtlebot3</a:t>
            </a:r>
            <a:endParaRPr sz="1100"/>
          </a:p>
        </p:txBody>
      </p:sp>
      <p:sp>
        <p:nvSpPr>
          <p:cNvPr id="427" name="Google Shape;427;p34"/>
          <p:cNvSpPr txBox="1"/>
          <p:nvPr/>
        </p:nvSpPr>
        <p:spPr>
          <a:xfrm>
            <a:off x="5586413" y="4441310"/>
            <a:ext cx="349880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https://emanual.robotis.com/docs/en/platform/turtlebot3/simulation/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>
            <a:spLocks noGrp="1"/>
          </p:cNvSpPr>
          <p:nvPr>
            <p:ph type="sldNum" idx="12"/>
          </p:nvPr>
        </p:nvSpPr>
        <p:spPr>
          <a:xfrm>
            <a:off x="6579350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33" name="Google Shape;433;p35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324124" y="1"/>
            <a:ext cx="600631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(installation)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5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Node-js and Node-red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300890" y="1273079"/>
            <a:ext cx="5262287" cy="246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Node-js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</a:t>
            </a: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 -sL https://rpm.nodesource.com/setup_14.x | sudo bash --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</a:t>
            </a: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</a:t>
            </a:r>
            <a:r>
              <a:rPr lang="th">
                <a:solidFill>
                  <a:schemeClr val="dk1"/>
                </a:solidFill>
              </a:rPr>
              <a:t> apt</a:t>
            </a: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install -y nodejs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node –v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npm –v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Node-red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npm install -g --unsafe-perm node-red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mew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node-red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5"/>
          <p:cNvSpPr txBox="1"/>
          <p:nvPr/>
        </p:nvSpPr>
        <p:spPr>
          <a:xfrm>
            <a:off x="249709" y="3967268"/>
            <a:ext cx="5313468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Refer: https://www.arubacloud.com/tutorial/how-to-install-node-red-on-ubuntu-20-04.aspx</a:t>
            </a:r>
            <a:endParaRPr sz="1100"/>
          </a:p>
        </p:txBody>
      </p:sp>
      <p:pic>
        <p:nvPicPr>
          <p:cNvPr id="438" name="Google Shape;43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3177" y="536633"/>
            <a:ext cx="3237388" cy="20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6413" y="2650310"/>
            <a:ext cx="3381304" cy="1862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45" name="Google Shape;445;p36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6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6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Work Space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431051" y="3294117"/>
            <a:ext cx="3489440" cy="119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sudo nano ~/.bashrc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464100" y="1418726"/>
            <a:ext cx="6113485" cy="191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:mkdir -p ~/sim_ws/src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catkin_make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source devel/setup.bash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source ~/sim_ws/devel/setup.bash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lang="th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th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echo </a:t>
            </a:r>
            <a:r>
              <a:rPr lang="th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~/sim_ws/devel/setup.bash </a:t>
            </a:r>
            <a:r>
              <a:rPr lang="th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 ~/.bashrc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2324" y="648250"/>
            <a:ext cx="3573867" cy="302180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/>
          <p:nvPr/>
        </p:nvSpPr>
        <p:spPr>
          <a:xfrm>
            <a:off x="5293519" y="3236120"/>
            <a:ext cx="2821781" cy="37861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2" name="Google Shape;452;p36"/>
          <p:cNvCxnSpPr>
            <a:stCxn id="448" idx="3"/>
          </p:cNvCxnSpPr>
          <p:nvPr/>
        </p:nvCxnSpPr>
        <p:spPr>
          <a:xfrm rot="10800000" flipH="1">
            <a:off x="3920492" y="3564697"/>
            <a:ext cx="1373100" cy="3285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58" name="Google Shape;458;p37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agv Package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431051" y="3294117"/>
            <a:ext cx="3489440" cy="119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rospack list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 txBox="1"/>
          <p:nvPr/>
        </p:nvSpPr>
        <p:spPr>
          <a:xfrm>
            <a:off x="451153" y="1463423"/>
            <a:ext cx="5008232" cy="119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:cd sim_ws/src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</a:pP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catkin_create_pkg agv_pkg </a:t>
            </a:r>
            <a:r>
              <a:rPr lang="th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std_msgs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 smtClean="0"/>
              <a:t>geometry_msgs</a:t>
            </a:r>
            <a:r>
              <a:rPr lang="th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rospy </a:t>
            </a:r>
            <a:r>
              <a:rPr lang="th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roscpp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>
              <a:lnSpc>
                <a:spcPct val="115000"/>
              </a:lnSpc>
            </a:pPr>
            <a:r>
              <a:rPr lang="th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cd sim_ws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catkin_make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6413" y="927337"/>
            <a:ext cx="3489440" cy="296586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7"/>
          <p:cNvSpPr/>
          <p:nvPr/>
        </p:nvSpPr>
        <p:spPr>
          <a:xfrm>
            <a:off x="5421725" y="1435917"/>
            <a:ext cx="2821781" cy="37861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p37"/>
          <p:cNvCxnSpPr>
            <a:stCxn id="460" idx="3"/>
          </p:cNvCxnSpPr>
          <p:nvPr/>
        </p:nvCxnSpPr>
        <p:spPr>
          <a:xfrm rot="10800000" flipH="1">
            <a:off x="3920491" y="1849297"/>
            <a:ext cx="4101900" cy="20439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5" name="Google Shape;465;p37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8524" y="608171"/>
            <a:ext cx="3201351" cy="41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8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72" name="Google Shape;472;p38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324125" y="648250"/>
            <a:ext cx="526228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turtlebot3 Package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431051" y="3294117"/>
            <a:ext cx="3489440" cy="119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rospack list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8"/>
          <p:cNvSpPr txBox="1"/>
          <p:nvPr/>
        </p:nvSpPr>
        <p:spPr>
          <a:xfrm>
            <a:off x="464099" y="1418726"/>
            <a:ext cx="5122313" cy="191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git clone -b noetic-devel https://github.com/ROBOTIS-GIT/turtlebot3_simulations.git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~/sim_ws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echo "export TURTLEBOT3_MODEL=waffle" &gt;&gt; ~/.bashrc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catkin_make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8"/>
          <p:cNvSpPr/>
          <p:nvPr/>
        </p:nvSpPr>
        <p:spPr>
          <a:xfrm>
            <a:off x="5421725" y="648250"/>
            <a:ext cx="2821781" cy="204381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38"/>
          <p:cNvCxnSpPr>
            <a:stCxn id="474" idx="3"/>
          </p:cNvCxnSpPr>
          <p:nvPr/>
        </p:nvCxnSpPr>
        <p:spPr>
          <a:xfrm rot="10800000" flipH="1">
            <a:off x="3920491" y="2732197"/>
            <a:ext cx="2821800" cy="1161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8" name="Google Shape;478;p38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84" name="Google Shape;484;p39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run base control node and simulation map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9"/>
          <p:cNvSpPr txBox="1"/>
          <p:nvPr/>
        </p:nvSpPr>
        <p:spPr>
          <a:xfrm>
            <a:off x="464101" y="1234946"/>
            <a:ext cx="5122313" cy="8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roscore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431973" y="1911767"/>
            <a:ext cx="4530172" cy="8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lang="th" sz="1600">
                <a:solidFill>
                  <a:schemeClr val="dk1"/>
                </a:solidFill>
              </a:rPr>
              <a:t>echo "export TURTLEBOT3_MODEL=waffle" &gt;&gt; ~/.bashrc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roslaunch turtlebot3_gazebo turtlebot3_world.launch</a:t>
            </a:r>
            <a:endParaRPr sz="1100"/>
          </a:p>
        </p:txBody>
      </p:sp>
      <p:pic>
        <p:nvPicPr>
          <p:cNvPr id="488" name="Google Shape;48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0088" y="2059548"/>
            <a:ext cx="344717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 rotWithShape="1">
          <a:blip r:embed="rId4">
            <a:alphaModFix/>
          </a:blip>
          <a:srcRect l="46223" t="19861" r="7573" b="43056"/>
          <a:stretch/>
        </p:blipFill>
        <p:spPr>
          <a:xfrm>
            <a:off x="6290419" y="613501"/>
            <a:ext cx="2100560" cy="131007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9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29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96" name="Google Shape;496;p40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40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run base control node and simulation map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0"/>
          <p:cNvSpPr txBox="1"/>
          <p:nvPr/>
        </p:nvSpPr>
        <p:spPr>
          <a:xfrm>
            <a:off x="464101" y="1234946"/>
            <a:ext cx="3114919" cy="8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list</a:t>
            </a:r>
            <a:endParaRPr sz="1100"/>
          </a:p>
        </p:txBody>
      </p:sp>
      <p:pic>
        <p:nvPicPr>
          <p:cNvPr id="499" name="Google Shape;4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107" y="1052249"/>
            <a:ext cx="513191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0"/>
          <p:cNvSpPr/>
          <p:nvPr/>
        </p:nvSpPr>
        <p:spPr>
          <a:xfrm>
            <a:off x="4186238" y="2571750"/>
            <a:ext cx="728662" cy="27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0"/>
          <p:cNvSpPr/>
          <p:nvPr/>
        </p:nvSpPr>
        <p:spPr>
          <a:xfrm>
            <a:off x="4243107" y="3841220"/>
            <a:ext cx="728662" cy="27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0"/>
          <p:cNvSpPr/>
          <p:nvPr/>
        </p:nvSpPr>
        <p:spPr>
          <a:xfrm>
            <a:off x="4131188" y="4262251"/>
            <a:ext cx="728662" cy="1429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4226436" y="4407506"/>
            <a:ext cx="728662" cy="1786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>
            <a:off x="413405" y="2718560"/>
            <a:ext cx="3479939" cy="118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/cmd_vel &gt;&gt;&gt; command for base controller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/odom &gt;&gt;&gt; actual position for agv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/scan &gt;&gt;&gt; sensor data from lidar 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/tf &gt;&gt;&gt; actual frame for agv,map,lidar </a:t>
            </a:r>
            <a:endParaRPr sz="1100"/>
          </a:p>
        </p:txBody>
      </p:sp>
      <p:sp>
        <p:nvSpPr>
          <p:cNvPr id="505" name="Google Shape;505;p40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760535" y="2013086"/>
            <a:ext cx="7622931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540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What’s ROS Navigation?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11" name="Google Shape;511;p41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Moving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21237" y="1108961"/>
            <a:ext cx="4893713" cy="82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rosrun teleop_twist_keyboard teleop_twist_keyboard.py</a:t>
            </a:r>
            <a:endParaRPr sz="1100"/>
          </a:p>
        </p:txBody>
      </p:sp>
      <p:pic>
        <p:nvPicPr>
          <p:cNvPr id="514" name="Google Shape;5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69" y="1797811"/>
            <a:ext cx="3707606" cy="289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3841" y="1797811"/>
            <a:ext cx="3516900" cy="28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22" name="Google Shape;522;p4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42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msgs topic from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2"/>
          <p:cNvSpPr txBox="1"/>
          <p:nvPr/>
        </p:nvSpPr>
        <p:spPr>
          <a:xfrm>
            <a:off x="464101" y="1113498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info /cmd_vel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464099" y="2766823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info /scan</a:t>
            </a:r>
            <a:endParaRPr sz="1100"/>
          </a:p>
        </p:txBody>
      </p:sp>
      <p:sp>
        <p:nvSpPr>
          <p:cNvPr id="526" name="Google Shape;526;p42"/>
          <p:cNvSpPr txBox="1"/>
          <p:nvPr/>
        </p:nvSpPr>
        <p:spPr>
          <a:xfrm>
            <a:off x="5631412" y="1113497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info /odom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2"/>
          <p:cNvSpPr txBox="1"/>
          <p:nvPr/>
        </p:nvSpPr>
        <p:spPr>
          <a:xfrm>
            <a:off x="5631412" y="2766822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info /tf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24" y="1589804"/>
            <a:ext cx="3516900" cy="121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6023" y="1589804"/>
            <a:ext cx="3200766" cy="127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124" y="3263264"/>
            <a:ext cx="3516900" cy="14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86024" y="3263264"/>
            <a:ext cx="3405804" cy="1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38" name="Google Shape;538;p43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43"/>
          <p:cNvSpPr txBox="1"/>
          <p:nvPr/>
        </p:nvSpPr>
        <p:spPr>
          <a:xfrm>
            <a:off x="324124" y="648250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msgs topic from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3"/>
          <p:cNvSpPr txBox="1"/>
          <p:nvPr/>
        </p:nvSpPr>
        <p:spPr>
          <a:xfrm>
            <a:off x="464101" y="1113498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echo /cmd_vel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3"/>
          <p:cNvSpPr txBox="1"/>
          <p:nvPr/>
        </p:nvSpPr>
        <p:spPr>
          <a:xfrm>
            <a:off x="464099" y="2766823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echo /scan</a:t>
            </a:r>
            <a:endParaRPr sz="1100"/>
          </a:p>
        </p:txBody>
      </p:sp>
      <p:sp>
        <p:nvSpPr>
          <p:cNvPr id="542" name="Google Shape;542;p43"/>
          <p:cNvSpPr txBox="1"/>
          <p:nvPr/>
        </p:nvSpPr>
        <p:spPr>
          <a:xfrm>
            <a:off x="5631412" y="1113497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echo /odom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3"/>
          <p:cNvSpPr txBox="1"/>
          <p:nvPr/>
        </p:nvSpPr>
        <p:spPr>
          <a:xfrm>
            <a:off x="5631412" y="2766822"/>
            <a:ext cx="2349441" cy="58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rostopic echo /tf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332" y="1604865"/>
            <a:ext cx="2113208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1492" y="1604866"/>
            <a:ext cx="2015203" cy="12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333" y="3332359"/>
            <a:ext cx="2113208" cy="143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8110" y="3332360"/>
            <a:ext cx="2141965" cy="141230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3"/>
          <p:cNvSpPr txBox="1"/>
          <p:nvPr/>
        </p:nvSpPr>
        <p:spPr>
          <a:xfrm>
            <a:off x="324124" y="1"/>
            <a:ext cx="6279542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(base controller)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4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554" name="Google Shape;554;p44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ROS navigation Concept</a:t>
            </a:r>
            <a:endParaRPr sz="1100"/>
          </a:p>
        </p:txBody>
      </p:sp>
      <p:pic>
        <p:nvPicPr>
          <p:cNvPr id="556" name="Google Shape;55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56" y="863845"/>
            <a:ext cx="7923578" cy="32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4"/>
          <p:cNvSpPr/>
          <p:nvPr/>
        </p:nvSpPr>
        <p:spPr>
          <a:xfrm>
            <a:off x="3165231" y="3409217"/>
            <a:ext cx="1899138" cy="857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4572001" y="3899431"/>
            <a:ext cx="356089" cy="329711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4"/>
          <p:cNvSpPr/>
          <p:nvPr/>
        </p:nvSpPr>
        <p:spPr>
          <a:xfrm>
            <a:off x="445856" y="2369527"/>
            <a:ext cx="2422635" cy="857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1301084" y="3044049"/>
            <a:ext cx="356089" cy="329711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/>
          </a:p>
        </p:txBody>
      </p:sp>
      <p:sp>
        <p:nvSpPr>
          <p:cNvPr id="561" name="Google Shape;561;p44"/>
          <p:cNvSpPr/>
          <p:nvPr/>
        </p:nvSpPr>
        <p:spPr>
          <a:xfrm>
            <a:off x="441459" y="1448536"/>
            <a:ext cx="2422635" cy="857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4"/>
          <p:cNvSpPr/>
          <p:nvPr/>
        </p:nvSpPr>
        <p:spPr>
          <a:xfrm>
            <a:off x="1883753" y="1299201"/>
            <a:ext cx="356089" cy="329711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/>
          </a:p>
        </p:txBody>
      </p:sp>
      <p:sp>
        <p:nvSpPr>
          <p:cNvPr id="563" name="Google Shape;563;p44"/>
          <p:cNvSpPr/>
          <p:nvPr/>
        </p:nvSpPr>
        <p:spPr>
          <a:xfrm>
            <a:off x="6061940" y="1786255"/>
            <a:ext cx="2422635" cy="857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4"/>
          <p:cNvSpPr/>
          <p:nvPr/>
        </p:nvSpPr>
        <p:spPr>
          <a:xfrm>
            <a:off x="8082329" y="2436561"/>
            <a:ext cx="356089" cy="329711"/>
          </a:xfrm>
          <a:prstGeom prst="ellipse">
            <a:avLst/>
          </a:prstGeom>
          <a:solidFill>
            <a:srgbClr val="FBD4B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4"/>
          <p:cNvSpPr/>
          <p:nvPr/>
        </p:nvSpPr>
        <p:spPr>
          <a:xfrm>
            <a:off x="6061942" y="1162576"/>
            <a:ext cx="2422635" cy="516431"/>
          </a:xfrm>
          <a:prstGeom prst="rect">
            <a:avLst/>
          </a:prstGeom>
          <a:noFill/>
          <a:ln w="28575" cap="flat" cmpd="sng">
            <a:solidFill>
              <a:srgbClr val="0170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4"/>
          <p:cNvSpPr/>
          <p:nvPr/>
        </p:nvSpPr>
        <p:spPr>
          <a:xfrm>
            <a:off x="8262151" y="1144704"/>
            <a:ext cx="356089" cy="329711"/>
          </a:xfrm>
          <a:prstGeom prst="ellipse">
            <a:avLst/>
          </a:prstGeom>
          <a:solidFill>
            <a:srgbClr val="B6DDE7"/>
          </a:solidFill>
          <a:ln w="25400" cap="flat" cmpd="sng">
            <a:solidFill>
              <a:srgbClr val="0170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/>
          </a:p>
        </p:txBody>
      </p:sp>
      <p:sp>
        <p:nvSpPr>
          <p:cNvPr id="567" name="Google Shape;567;p44"/>
          <p:cNvSpPr/>
          <p:nvPr/>
        </p:nvSpPr>
        <p:spPr>
          <a:xfrm>
            <a:off x="4783793" y="938509"/>
            <a:ext cx="356089" cy="329711"/>
          </a:xfrm>
          <a:prstGeom prst="ellipse">
            <a:avLst/>
          </a:prstGeom>
          <a:solidFill>
            <a:srgbClr val="B6DDE7"/>
          </a:solidFill>
          <a:ln w="25400" cap="flat" cmpd="sng">
            <a:solidFill>
              <a:srgbClr val="0170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44" descr="ภาพถ่ายและรูปภาพสต็อกปลอดค่าลิขสิทธิ์เกี่ยวกับ Checkmark จำนวน 218,936  รายการ | Shutterstock"/>
          <p:cNvPicPr preferRelativeResize="0"/>
          <p:nvPr/>
        </p:nvPicPr>
        <p:blipFill rotWithShape="1">
          <a:blip r:embed="rId4">
            <a:alphaModFix/>
          </a:blip>
          <a:srcRect l="13430" t="15847" r="14341" b="18475"/>
          <a:stretch/>
        </p:blipFill>
        <p:spPr>
          <a:xfrm>
            <a:off x="1512011" y="3141058"/>
            <a:ext cx="587065" cy="53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4" descr="ภาพถ่ายและรูปภาพสต็อกปลอดค่าลิขสิทธิ์เกี่ยวกับ Checkmark จำนวน 218,936  รายการ | Shutterstock"/>
          <p:cNvPicPr preferRelativeResize="0"/>
          <p:nvPr/>
        </p:nvPicPr>
        <p:blipFill rotWithShape="1">
          <a:blip r:embed="rId4">
            <a:alphaModFix/>
          </a:blip>
          <a:srcRect l="13430" t="15847" r="14341" b="18475"/>
          <a:stretch/>
        </p:blipFill>
        <p:spPr>
          <a:xfrm>
            <a:off x="2239842" y="1268221"/>
            <a:ext cx="587065" cy="53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4" descr="ภาพถ่ายและรูปภาพสต็อกปลอดค่าลิขสิทธิ์เกี่ยวกับ Checkmark จำนวน 218,936  รายการ | Shutterstock"/>
          <p:cNvPicPr preferRelativeResize="0"/>
          <p:nvPr/>
        </p:nvPicPr>
        <p:blipFill rotWithShape="1">
          <a:blip r:embed="rId4">
            <a:alphaModFix/>
          </a:blip>
          <a:srcRect l="13430" t="15847" r="14341" b="18475"/>
          <a:stretch/>
        </p:blipFill>
        <p:spPr>
          <a:xfrm>
            <a:off x="4838976" y="4020367"/>
            <a:ext cx="587065" cy="53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4" descr="ภาพถ่ายและรูปภาพสต็อกปลอดค่าลิขสิทธิ์เกี่ยวกับ Checkmark จำนวน 218,936  รายการ | Shutterstock"/>
          <p:cNvPicPr preferRelativeResize="0"/>
          <p:nvPr/>
        </p:nvPicPr>
        <p:blipFill rotWithShape="1">
          <a:blip r:embed="rId4">
            <a:alphaModFix/>
          </a:blip>
          <a:srcRect l="13430" t="15847" r="14341" b="18475"/>
          <a:stretch/>
        </p:blipFill>
        <p:spPr>
          <a:xfrm>
            <a:off x="8296852" y="2510240"/>
            <a:ext cx="587065" cy="53380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4"/>
          <p:cNvSpPr/>
          <p:nvPr/>
        </p:nvSpPr>
        <p:spPr>
          <a:xfrm>
            <a:off x="8508361" y="1372119"/>
            <a:ext cx="434321" cy="204592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5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78" name="Google Shape;578;p45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324124" y="1"/>
            <a:ext cx="547879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</a:t>
            </a:r>
            <a:r>
              <a:rPr lang="en-US" sz="2200" b="1" dirty="0" smtClean="0"/>
              <a:t>(</a:t>
            </a:r>
            <a:r>
              <a:rPr lang="en-US" sz="2200" b="1" dirty="0" err="1" smtClean="0"/>
              <a:t>gmapping</a:t>
            </a:r>
            <a:r>
              <a:rPr lang="th" sz="22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3431153" y="790496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gmapping_params.yaml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>
            <a:off x="3431153" y="1620479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gmapping.rviz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5"/>
          <p:cNvSpPr txBox="1"/>
          <p:nvPr/>
        </p:nvSpPr>
        <p:spPr>
          <a:xfrm>
            <a:off x="3431153" y="2450464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bringup.launch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5"/>
          <p:cNvSpPr txBox="1"/>
          <p:nvPr/>
        </p:nvSpPr>
        <p:spPr>
          <a:xfrm>
            <a:off x="3431153" y="3280448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gmapping.launch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5"/>
          <p:cNvSpPr txBox="1"/>
          <p:nvPr/>
        </p:nvSpPr>
        <p:spPr>
          <a:xfrm>
            <a:off x="3431153" y="4110431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maps</a:t>
            </a:r>
            <a:endParaRPr sz="1100"/>
          </a:p>
        </p:txBody>
      </p:sp>
      <p:cxnSp>
        <p:nvCxnSpPr>
          <p:cNvPr id="585" name="Google Shape;585;p45"/>
          <p:cNvCxnSpPr>
            <a:stCxn id="580" idx="2"/>
            <a:endCxn id="581" idx="0"/>
          </p:cNvCxnSpPr>
          <p:nvPr/>
        </p:nvCxnSpPr>
        <p:spPr>
          <a:xfrm>
            <a:off x="4571990" y="1313687"/>
            <a:ext cx="0" cy="306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6" name="Google Shape;586;p45"/>
          <p:cNvCxnSpPr/>
          <p:nvPr/>
        </p:nvCxnSpPr>
        <p:spPr>
          <a:xfrm>
            <a:off x="4571989" y="2143671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7" name="Google Shape;587;p45"/>
          <p:cNvCxnSpPr/>
          <p:nvPr/>
        </p:nvCxnSpPr>
        <p:spPr>
          <a:xfrm>
            <a:off x="4588647" y="2973655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8" name="Google Shape;588;p45"/>
          <p:cNvCxnSpPr/>
          <p:nvPr/>
        </p:nvCxnSpPr>
        <p:spPr>
          <a:xfrm>
            <a:off x="4571989" y="3803639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594" name="Google Shape;594;p46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46"/>
          <p:cNvSpPr txBox="1"/>
          <p:nvPr/>
        </p:nvSpPr>
        <p:spPr>
          <a:xfrm>
            <a:off x="324124" y="1"/>
            <a:ext cx="557023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th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</a:t>
            </a:r>
            <a:r>
              <a:rPr lang="en-US" sz="2200" b="1" dirty="0"/>
              <a:t>(</a:t>
            </a:r>
            <a:r>
              <a:rPr lang="en-US" sz="2200" b="1" dirty="0" err="1"/>
              <a:t>gmapping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596" name="Google Shape;596;p46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for ROS navigation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>
            <a:off x="128579" y="899980"/>
            <a:ext cx="34746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mkdir config maps param launch 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395333" y="2106227"/>
            <a:ext cx="2212136" cy="119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79" y="3378561"/>
            <a:ext cx="8886825" cy="84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6"/>
          <p:cNvPicPr preferRelativeResize="0"/>
          <p:nvPr/>
        </p:nvPicPr>
        <p:blipFill rotWithShape="1">
          <a:blip r:embed="rId4">
            <a:alphaModFix/>
          </a:blip>
          <a:srcRect b="39731"/>
          <a:stretch/>
        </p:blipFill>
        <p:spPr>
          <a:xfrm>
            <a:off x="3603268" y="775345"/>
            <a:ext cx="5345407" cy="2404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7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06" name="Google Shape;606;p47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47"/>
          <p:cNvSpPr txBox="1"/>
          <p:nvPr/>
        </p:nvSpPr>
        <p:spPr>
          <a:xfrm>
            <a:off x="324124" y="1"/>
            <a:ext cx="586236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th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</a:t>
            </a:r>
            <a:r>
              <a:rPr lang="en-US" sz="2200" b="1" dirty="0"/>
              <a:t>(</a:t>
            </a:r>
            <a:r>
              <a:rPr lang="en-US" sz="2200" b="1" dirty="0" err="1"/>
              <a:t>gmapping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608" name="Google Shape;608;p47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for ROS navigation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324124" y="927380"/>
            <a:ext cx="3319189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sim_ws/src/agv_pkg/config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gmapping_params.yaml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gmapping_params.yaml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7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map_update_interval: 2.0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maxUrange: 3.0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sigma: 0.05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kernelSize: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lstep: 0.05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astep: 0.05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iterations: 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lsigma: 0.075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ogain: 3.0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lskip: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minimumScore: 50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srr: 0.1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srt: 0.2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str: 0.1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stt: 0.2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linearUpdate: 1.0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angularUpdate: 0.2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temporalUpdate: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resampleThreshold: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particles: 100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xmin: -10.0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ymin: -10.0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xmax: 10.0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ymax: 10.0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delta: 0.05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llsamplerange: 0.01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llsamplestep: 0.01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lasamplerange: 0.005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lasamplestep: 0.005</a:t>
            </a:r>
            <a:endParaRPr sz="1100"/>
          </a:p>
        </p:txBody>
      </p:sp>
      <p:sp>
        <p:nvSpPr>
          <p:cNvPr id="611" name="Google Shape;611;p47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gmapping_params.yaml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100"/>
          </a:p>
        </p:txBody>
      </p:sp>
      <p:cxnSp>
        <p:nvCxnSpPr>
          <p:cNvPr id="612" name="Google Shape;612;p47"/>
          <p:cNvCxnSpPr>
            <a:stCxn id="611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13" name="Google Shape;61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080" y="2022646"/>
            <a:ext cx="4836610" cy="277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19" name="Google Shape;619;p48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Google Shape;620;p48"/>
          <p:cNvSpPr txBox="1"/>
          <p:nvPr/>
        </p:nvSpPr>
        <p:spPr>
          <a:xfrm>
            <a:off x="324124" y="1"/>
            <a:ext cx="578125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th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</a:t>
            </a:r>
            <a:r>
              <a:rPr lang="en-US" sz="2200" b="1" dirty="0"/>
              <a:t>(</a:t>
            </a:r>
            <a:r>
              <a:rPr lang="en-US" sz="2200" b="1" dirty="0" err="1"/>
              <a:t>gmapping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621" name="Google Shape;621;p48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rviz file for ROS navigation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8"/>
          <p:cNvSpPr txBox="1"/>
          <p:nvPr/>
        </p:nvSpPr>
        <p:spPr>
          <a:xfrm>
            <a:off x="324124" y="927380"/>
            <a:ext cx="7291115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gmapping.rviz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gmapping.rviz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8"/>
          <p:cNvSpPr txBox="1"/>
          <p:nvPr/>
        </p:nvSpPr>
        <p:spPr>
          <a:xfrm>
            <a:off x="381046" y="1972670"/>
            <a:ext cx="4505280" cy="87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rviz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&gt; open config &gt; select gmapping.rviz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8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rviz/Displays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Help Height: 78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Displays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Property Tree Widget: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Expanded: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- /TF1/Frames1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- /Map1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Splitter Ratio: 0.594406009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Tree Height: 715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rviz/Selection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Selection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rviz/Tool Properties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Expanded: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/2D Pose Estimate1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/2D Nav Goal1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/Publish Point1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Tool Properties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Splitter Ratio: 0.588679016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rviz/Views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Expanded: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/Current View1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Views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Splitter Ratio: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rviz/Time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Experimental: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Name: Time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SyncMode: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SyncSource: 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Manager: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Class: ""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Alpha: 0.5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Cell Size: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rviz/Grid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Color: 160; 160; 164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Line Style: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Line Width: 0.0299999993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Value: Lines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Grid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Normal Cell Count: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Offset: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X: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Y: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Z: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Plane: XY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Plane Cell Count: 100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Reference Frame: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rviz/RobotModel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Collision Enabled: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Links: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All Links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Expand Joint Details: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Expand Link Details: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Expand Tree: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Link Tree Style: Links in Alphabetic Order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base_footprint: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base_link: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base_scan: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caster_back_link: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imu_link: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wheel_left_link: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wheel_right_link: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Axes: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Show Trail: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RobotModel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Robot Description: robot_description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TF Prefix: ""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Update Interval: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Visual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rviz/TF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Frame Timeout: 15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Frames: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All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Marker Scale: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TF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Show Arrows: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Show Axes: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Show Names: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Tree: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{}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Update Interval: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Alpha: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Autocompute Intensity Bounds: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Autocompute Value Bounds: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Max Value: 10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Min Value: -10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Axis: Z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Channel Name: intensity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Color: 0; 255;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Color Transformer: FlatColor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Decay Time: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Invert Rainbow: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Max Color: 255; 255; 255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Max Intensity: 11799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Min Color: 0; 0;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Min Intensity: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Position Transformer: XYZ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Queue Size: 10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Selectable: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Size (Pixels): 3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Size (m): 0.0300000007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Style: Flat Squares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/scan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Unreliable: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Use Fixed Frame: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Use rainbow: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rviz/Image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Image Topic: /raspicam_node/image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Max Value: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Median window: 5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Min Value: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Image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Normalize Range: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Queue Size: 2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Transport Hint: compressed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Unreliable: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Alpha: 0.699999988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Color Scheme: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Draw Behind: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Unreliable: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Use Timestamp: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Enabled: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Global Options: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Background Color: 48; 48; 48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Default Light: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Fixed Frame: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Frame Rate: 30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root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Tools: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rviz/Interact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Hide Inactive Objects: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rviz/MoveCamera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rviz/Select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rviz/FocusCamera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rviz/Measure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rviz/SetInitialPose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/initialpose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rviz/SetGoal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/move_base_simple/goal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Class: rviz/PublishPoint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Single click: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Topic: /clicked_point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Value: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Views: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Current: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Angle: -1.57079637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Class: rviz/TopDownOrtho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Enable Stereo Rendering: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Stereo Eye Separation: 0.0599999987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Stereo Focal Distance: 1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Swap Stereo Eyes: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Value: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Invert Z Axis: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Name: Current View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Near Clip Distance: 0.00999999978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Scale: 100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Target Frame: map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Value: TopDownOrtho (rviz)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X: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Y: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Saved: ~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Geometry: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1027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Hide Left Dock: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Hide Right Dock: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Image: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QMainWindow State: 000000ff00000000fd00000004000000000000016a0000035cfc0200000009fb0000001200530065006c0065006300740069006f006e00000001e10000009b0000006600fffffffb0000001e0054006f006f006c002000500072006f007000650072007400690065007302000001ed000001df00000185000000a3fb000000120056006900650077007300200054006f006f02000001df000002110000018500000122fb000000200054006f006f006c002000500072006f0070006500720074006900650073003203000002880000011d000002210000017afb000000100044006900730070006c00610079007301000000430000035c000000df00fffffffb0000002000730065006c0065006300740069006f006e00200062007500660066006500720200000138000000aa0000023a00000294fb00000014005700690064006500530074006500720065006f02000000e6000000d2000003ee0000030bfb0000000c004b0069006e0065006300740200000186000001060000030c00000261fb0000000a0049006d006100670065000000020f000001900000001800ffffff000000010000010f0000035cfc0200000003fb0000001e0054006f006f006c002000500072006f00700065007200740069006500730100000041000000780000000000000000fb0000000a0056006900650077007300000000430000035c000000b800fffffffb0000001200530065006c0065006300740069006f006e010000025a000000b200000000000000000000000200000490000000a9fc0100000001fb0000000a00560069006500770073030000004e00000080000002e10000019700000003000004ff0000003efc0100000002fb0000000800540069006d00650100000000000004ff0000022400fffffffb0000000800540069006d006501000000000000045000000000000000000000038f0000035c00000004000000040000000800000008fc0000000100000002000000010000000a0054006f006f006c00730100000000ffffffff0000000000000000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Selection: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Time: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Tool Properties: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false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Views: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collapsed: true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1279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X: 0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Y: 0</a:t>
            </a:r>
            <a:endParaRPr sz="1100"/>
          </a:p>
        </p:txBody>
      </p:sp>
      <p:sp>
        <p:nvSpPr>
          <p:cNvPr id="625" name="Google Shape;625;p48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gmapping.rviz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100"/>
          </a:p>
        </p:txBody>
      </p:sp>
      <p:cxnSp>
        <p:nvCxnSpPr>
          <p:cNvPr id="626" name="Google Shape;626;p48"/>
          <p:cNvCxnSpPr>
            <a:stCxn id="625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27" name="Google Shape;62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583" y="2770123"/>
            <a:ext cx="3143570" cy="196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33" name="Google Shape;633;p49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49"/>
          <p:cNvSpPr txBox="1"/>
          <p:nvPr/>
        </p:nvSpPr>
        <p:spPr>
          <a:xfrm>
            <a:off x="324124" y="1"/>
            <a:ext cx="5736421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th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</a:t>
            </a:r>
            <a:r>
              <a:rPr lang="en-US" sz="2200" b="1" dirty="0"/>
              <a:t>(</a:t>
            </a:r>
            <a:r>
              <a:rPr lang="en-US" sz="2200" b="1" dirty="0" err="1"/>
              <a:t>gmapping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635" name="Google Shape;635;p49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bringup file for start gazebo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9"/>
          <p:cNvSpPr txBox="1"/>
          <p:nvPr/>
        </p:nvSpPr>
        <p:spPr>
          <a:xfrm>
            <a:off x="324124" y="913118"/>
            <a:ext cx="33192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bringup.launch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bringup.launch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9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TurtleBot3 --&gt;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&lt;include file="$(find turtlebot3_gazebo)/launch/turtlebot3_world.launch"&gt;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&lt;arg name="model" value="waffle" 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&lt;/include&gt;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&lt;!-- publish data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&lt;node pkg="robot_state_publisher" type="robot_state_publisher" name="robot_state_publisher"&gt;S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name="publish_frequency" type="double" value="50.0" 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name="tf_prefix" value=""/&gt;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&lt;/node&gt;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9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bringup.launch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100"/>
          </a:p>
        </p:txBody>
      </p:sp>
      <p:cxnSp>
        <p:nvCxnSpPr>
          <p:cNvPr id="639" name="Google Shape;639;p49"/>
          <p:cNvCxnSpPr>
            <a:stCxn id="638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0" name="Google Shape;640;p49"/>
          <p:cNvSpPr txBox="1"/>
          <p:nvPr/>
        </p:nvSpPr>
        <p:spPr>
          <a:xfrm>
            <a:off x="262104" y="2103043"/>
            <a:ext cx="4167022" cy="57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roslaunch agv_pkg bringup.launch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455" y="2185474"/>
            <a:ext cx="2977090" cy="222660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9"/>
          <p:cNvSpPr txBox="1"/>
          <p:nvPr/>
        </p:nvSpPr>
        <p:spPr>
          <a:xfrm>
            <a:off x="1033642" y="4370865"/>
            <a:ext cx="2071727" cy="57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c &gt;&gt;&gt; exit 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39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48" name="Google Shape;648;p50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324124" y="1"/>
            <a:ext cx="546949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th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</a:t>
            </a:r>
            <a:r>
              <a:rPr lang="en-US" sz="2200" b="1" dirty="0"/>
              <a:t>(</a:t>
            </a:r>
            <a:r>
              <a:rPr lang="en-US" sz="2200" b="1" dirty="0" err="1"/>
              <a:t>gmapping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650" name="Google Shape;650;p50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gmapping file for create maps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0"/>
          <p:cNvSpPr txBox="1"/>
          <p:nvPr/>
        </p:nvSpPr>
        <p:spPr>
          <a:xfrm>
            <a:off x="324124" y="927380"/>
            <a:ext cx="3319189" cy="117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gmapping.launch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gmapping.launch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$ : cd sim_ws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catkin_make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0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TurtleBot3 --&gt;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&lt;include file="$(find agv_pkg)/launch/bringup.launch"&gt;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&lt;/include&gt;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Gmapping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&lt;node pkg="gmapping" type="slam_gmapping" name="gmapping_node" output="screen"&gt;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name="base_frame" value="base_footprint"/&gt;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name="odom_frame" value="odom"/&gt;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&lt;param name="map_frame"  value="map"/&gt;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&lt;rosparam command="load" file="$(find agv_pkg)/config/gmapping_params.yaml" 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&lt;/node&gt;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Rviz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&lt;node pkg="rviz" type="rviz" name="rviz" required="true"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args="-d $(find agv_pkg)/rviz/gmapping.rviz"/&gt;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0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gmapping.launch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100"/>
          </a:p>
        </p:txBody>
      </p:sp>
      <p:cxnSp>
        <p:nvCxnSpPr>
          <p:cNvPr id="654" name="Google Shape;654;p50"/>
          <p:cNvCxnSpPr>
            <a:stCxn id="653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5" name="Google Shape;655;p50"/>
          <p:cNvSpPr txBox="1"/>
          <p:nvPr/>
        </p:nvSpPr>
        <p:spPr>
          <a:xfrm>
            <a:off x="262104" y="2103043"/>
            <a:ext cx="4167022" cy="57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roslaunch agv_pkg gmapping.launch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123" y="2665955"/>
            <a:ext cx="1900998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8347" y="2648280"/>
            <a:ext cx="3516901" cy="2122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AGV in Factory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535452"/>
            <a:ext cx="73152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5001890" y="4421213"/>
            <a:ext cx="38559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https://www.youtube.com/watch?v=TKDtkkpsuiw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1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63" name="Google Shape;663;p51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4" name="Google Shape;664;p51"/>
          <p:cNvSpPr txBox="1"/>
          <p:nvPr/>
        </p:nvSpPr>
        <p:spPr>
          <a:xfrm>
            <a:off x="324124" y="1"/>
            <a:ext cx="5471765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th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</a:t>
            </a:r>
            <a:r>
              <a:rPr lang="en-US" sz="2200" b="1" dirty="0"/>
              <a:t>(</a:t>
            </a:r>
            <a:r>
              <a:rPr lang="en-US" sz="2200" b="1" dirty="0" err="1"/>
              <a:t>gmapping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665" name="Google Shape;665;p51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maps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1"/>
          <p:cNvSpPr txBox="1"/>
          <p:nvPr/>
        </p:nvSpPr>
        <p:spPr>
          <a:xfrm>
            <a:off x="324124" y="743367"/>
            <a:ext cx="4833665" cy="78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rosrun teleop_twist_keyboard teleop_twist_keyboard.py</a:t>
            </a:r>
            <a:endParaRPr sz="1100"/>
          </a:p>
        </p:txBody>
      </p:sp>
      <p:pic>
        <p:nvPicPr>
          <p:cNvPr id="667" name="Google Shape;66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889" y="1314365"/>
            <a:ext cx="1286449" cy="141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557" y="1314364"/>
            <a:ext cx="1810204" cy="1411627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1"/>
          <p:cNvSpPr txBox="1"/>
          <p:nvPr/>
        </p:nvSpPr>
        <p:spPr>
          <a:xfrm>
            <a:off x="262104" y="2722863"/>
            <a:ext cx="6341563" cy="67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</a:t>
            </a: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rosrun map_server map_saver -f ~/sim_ws/src/agv_pkg/maps/mymap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51"/>
          <p:cNvPicPr preferRelativeResize="0"/>
          <p:nvPr/>
        </p:nvPicPr>
        <p:blipFill rotWithShape="1">
          <a:blip r:embed="rId5">
            <a:alphaModFix/>
          </a:blip>
          <a:srcRect t="10157" b="16582"/>
          <a:stretch/>
        </p:blipFill>
        <p:spPr>
          <a:xfrm>
            <a:off x="5014557" y="1313771"/>
            <a:ext cx="2631768" cy="1409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51"/>
          <p:cNvCxnSpPr>
            <a:stCxn id="667" idx="3"/>
            <a:endCxn id="670" idx="1"/>
          </p:cNvCxnSpPr>
          <p:nvPr/>
        </p:nvCxnSpPr>
        <p:spPr>
          <a:xfrm rot="10800000" flipH="1">
            <a:off x="3750338" y="2018378"/>
            <a:ext cx="1264200" cy="1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2" name="Google Shape;672;p51"/>
          <p:cNvSpPr/>
          <p:nvPr/>
        </p:nvSpPr>
        <p:spPr>
          <a:xfrm>
            <a:off x="3914776" y="1530488"/>
            <a:ext cx="935831" cy="405469"/>
          </a:xfrm>
          <a:prstGeom prst="rect">
            <a:avLst/>
          </a:prstGeom>
          <a:noFill/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th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j k l ,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moving</a:t>
            </a:r>
            <a:endParaRPr sz="1100"/>
          </a:p>
        </p:txBody>
      </p:sp>
      <p:pic>
        <p:nvPicPr>
          <p:cNvPr id="673" name="Google Shape;673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4969" y="3384868"/>
            <a:ext cx="3668439" cy="71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1"/>
          <p:cNvPicPr preferRelativeResize="0"/>
          <p:nvPr/>
        </p:nvPicPr>
        <p:blipFill rotWithShape="1">
          <a:blip r:embed="rId7">
            <a:alphaModFix/>
          </a:blip>
          <a:srcRect r="38685" b="61190"/>
          <a:stretch/>
        </p:blipFill>
        <p:spPr>
          <a:xfrm>
            <a:off x="4735477" y="3210692"/>
            <a:ext cx="3189928" cy="156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2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80" name="Google Shape;680;p5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1" name="Google Shape;681;p52"/>
          <p:cNvSpPr txBox="1"/>
          <p:nvPr/>
        </p:nvSpPr>
        <p:spPr>
          <a:xfrm>
            <a:off x="324124" y="1"/>
            <a:ext cx="6006317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(move base)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2"/>
          <p:cNvSpPr txBox="1"/>
          <p:nvPr/>
        </p:nvSpPr>
        <p:spPr>
          <a:xfrm>
            <a:off x="121920" y="648383"/>
            <a:ext cx="8924544" cy="5231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params.yaml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00000"/>
              <a:buFont typeface="Arial"/>
              <a:buNone/>
            </a:pPr>
            <a:r>
              <a:rPr lang="th" sz="1600" b="1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1. costmap_common_params.yaml ;2.dwa_local_planner_params.yaml ; 3. global_costmap_params.yaml ; 4. local_costmap_params.yaml ; 5. move_base_params.yaml</a:t>
            </a:r>
            <a:endParaRPr sz="1600" b="1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2"/>
          <p:cNvSpPr txBox="1"/>
          <p:nvPr/>
        </p:nvSpPr>
        <p:spPr>
          <a:xfrm>
            <a:off x="3431153" y="1620479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navigation.rviz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2"/>
          <p:cNvSpPr txBox="1"/>
          <p:nvPr/>
        </p:nvSpPr>
        <p:spPr>
          <a:xfrm>
            <a:off x="3431153" y="2450464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amcl.launch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2"/>
          <p:cNvSpPr txBox="1"/>
          <p:nvPr/>
        </p:nvSpPr>
        <p:spPr>
          <a:xfrm>
            <a:off x="3431153" y="3280448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move_base.launch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2"/>
          <p:cNvSpPr txBox="1"/>
          <p:nvPr/>
        </p:nvSpPr>
        <p:spPr>
          <a:xfrm>
            <a:off x="3431153" y="4110431"/>
            <a:ext cx="2281673" cy="5231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navigation.launch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52"/>
          <p:cNvCxnSpPr>
            <a:stCxn id="682" idx="2"/>
            <a:endCxn id="683" idx="0"/>
          </p:cNvCxnSpPr>
          <p:nvPr/>
        </p:nvCxnSpPr>
        <p:spPr>
          <a:xfrm flipH="1">
            <a:off x="4571892" y="1171575"/>
            <a:ext cx="12300" cy="448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8" name="Google Shape;688;p52"/>
          <p:cNvCxnSpPr/>
          <p:nvPr/>
        </p:nvCxnSpPr>
        <p:spPr>
          <a:xfrm>
            <a:off x="4571989" y="2143671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9" name="Google Shape;689;p52"/>
          <p:cNvCxnSpPr/>
          <p:nvPr/>
        </p:nvCxnSpPr>
        <p:spPr>
          <a:xfrm>
            <a:off x="4588647" y="2973655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0" name="Google Shape;690;p52"/>
          <p:cNvCxnSpPr/>
          <p:nvPr/>
        </p:nvCxnSpPr>
        <p:spPr>
          <a:xfrm>
            <a:off x="4571989" y="3803639"/>
            <a:ext cx="0" cy="30679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3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696" name="Google Shape;696;p53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53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3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3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sim_ws/src/agv_pkg/param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costmap_common_params.yaml dwa_local_planner_params.yaml global_costmap_params.yaml local_costmap_params.yaml  move_base_params.yaml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costmap_common_params.yaml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3"/>
          <p:cNvSpPr txBox="1"/>
          <p:nvPr/>
        </p:nvSpPr>
        <p:spPr>
          <a:xfrm>
            <a:off x="6186488" y="578645"/>
            <a:ext cx="2728912" cy="25717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obstacle_range: 3.0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raytrace_range: 3.5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footprint: [[-0.205, -0.155], [-0.205, 0.155], [0.077, 0.155], [0.077, -0.155]]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inflation_radius: 1.0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cost_scaling_factor: 3.0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map_type: costmap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observation_sources: scan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scan: {sensor_frame: base_scan, data_type: LaserScan, topic: scan, marking: true, clearing: true}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3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costmap_common_params.yaml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Google Shape;702;p53"/>
          <p:cNvCxnSpPr>
            <a:stCxn id="701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03" name="Google Shape;70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661" y="1943099"/>
            <a:ext cx="3761399" cy="2824173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3"/>
          <p:cNvSpPr/>
          <p:nvPr/>
        </p:nvSpPr>
        <p:spPr>
          <a:xfrm>
            <a:off x="5415508" y="870873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4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10" name="Google Shape;710;p54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1" name="Google Shape;711;p54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4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4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dwa_local_planner_params.yaml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4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DWAPlannerROS: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Robot Configuration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max_vel_x: 0.26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min_vel_x: -0.26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max_vel_y: 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min_vel_y: 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The velocity when robot is moving in a straight line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max_vel_trans:  0.26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min_vel_trans:  0.13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max_vel_theta: 1.82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min_vel_theta: 0.9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acc_lim_x: 2.5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acc_lim_y: 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acc_lim_theta: 3.2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Goal Tolerance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xy_goal_tolerance: 0.05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yaw_goal_tolerance: 0.17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latch_xy_goal_tolerance: false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Forward Simulation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sim_time: 2.0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vx_samples: 20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vy_samples: 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vth_samples: 40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controller_frequency: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Trajectory Scoring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path_distance_bias: 32.0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goal_distance_bias: 20.0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occdist_scale: 0.02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forward_point_distance: 0.325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stop_time_buffer: 0.2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scaling_speed: 0.25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max_scaling_factor: 0.2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Oscillation Prevention Parameters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oscillation_reset_dist: 0.05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Debugging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publish_traj_pc : true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publish_cost_grid_pc: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4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dwa_local_planner_params.yaml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" name="Google Shape;716;p54"/>
          <p:cNvCxnSpPr>
            <a:stCxn id="715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7" name="Google Shape;717;p54"/>
          <p:cNvSpPr/>
          <p:nvPr/>
        </p:nvSpPr>
        <p:spPr>
          <a:xfrm>
            <a:off x="5374796" y="969058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863" y="1715954"/>
            <a:ext cx="4333018" cy="248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5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24" name="Google Shape;724;p55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5" name="Google Shape;725;p55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5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5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global_costmap_params.yaml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5"/>
          <p:cNvSpPr txBox="1"/>
          <p:nvPr/>
        </p:nvSpPr>
        <p:spPr>
          <a:xfrm>
            <a:off x="6186488" y="578645"/>
            <a:ext cx="2728912" cy="238601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global_costmap: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global_frame: map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robot_base_frame: base_footprint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update_frequency: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transform_tolerance: 0.5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static_map: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5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global_costmap_params.yaml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55"/>
          <p:cNvCxnSpPr>
            <a:stCxn id="729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1" name="Google Shape;731;p55"/>
          <p:cNvSpPr/>
          <p:nvPr/>
        </p:nvSpPr>
        <p:spPr>
          <a:xfrm>
            <a:off x="5477527" y="914762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031" y="1787850"/>
            <a:ext cx="4333018" cy="248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6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38" name="Google Shape;738;p56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9" name="Google Shape;739;p56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6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6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local_costmap_params.yaml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6"/>
          <p:cNvSpPr txBox="1"/>
          <p:nvPr/>
        </p:nvSpPr>
        <p:spPr>
          <a:xfrm>
            <a:off x="6186488" y="578645"/>
            <a:ext cx="2728912" cy="326469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local_costmap: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global_frame: odom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robot_base_frame: base_footprint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update_frequency: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publish_frequency: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transform_tolerance: 0.5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static_map: false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rolling_window: true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resolution: 0.05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6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local_costmap_params.yaml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4" name="Google Shape;744;p56"/>
          <p:cNvCxnSpPr>
            <a:stCxn id="743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5" name="Google Shape;745;p56"/>
          <p:cNvSpPr/>
          <p:nvPr/>
        </p:nvSpPr>
        <p:spPr>
          <a:xfrm>
            <a:off x="5477527" y="870873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081" y="1839038"/>
            <a:ext cx="4333018" cy="248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52" name="Google Shape;752;p57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3" name="Google Shape;753;p57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param file for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7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move_base_params.yaml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7"/>
          <p:cNvSpPr txBox="1"/>
          <p:nvPr/>
        </p:nvSpPr>
        <p:spPr>
          <a:xfrm>
            <a:off x="6186488" y="578646"/>
            <a:ext cx="2728912" cy="259318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shutdown_costmaps: false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controller_frequency: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planner_patience: 5.0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controller_patience: 15.0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conservative_reset_dist: 3.0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planner_frequency: 5.0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oscillation_timeout: 10.0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oscillation_distance: 0.2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7"/>
          <p:cNvSpPr txBox="1"/>
          <p:nvPr/>
        </p:nvSpPr>
        <p:spPr>
          <a:xfrm>
            <a:off x="4048148" y="489757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move_base_params.yaml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57"/>
          <p:cNvCxnSpPr>
            <a:stCxn id="757" idx="3"/>
          </p:cNvCxnSpPr>
          <p:nvPr/>
        </p:nvCxnSpPr>
        <p:spPr>
          <a:xfrm rot="10800000" flipH="1">
            <a:off x="6119876" y="599432"/>
            <a:ext cx="66600" cy="2184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9" name="Google Shape;759;p57"/>
          <p:cNvSpPr/>
          <p:nvPr/>
        </p:nvSpPr>
        <p:spPr>
          <a:xfrm>
            <a:off x="5296583" y="817832"/>
            <a:ext cx="533127" cy="550069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456" y="1775063"/>
            <a:ext cx="4333018" cy="248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8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66" name="Google Shape;766;p58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58"/>
          <p:cNvSpPr txBox="1"/>
          <p:nvPr/>
        </p:nvSpPr>
        <p:spPr>
          <a:xfrm>
            <a:off x="324124" y="1"/>
            <a:ext cx="5862363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(move base)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8"/>
          <p:cNvSpPr txBox="1"/>
          <p:nvPr/>
        </p:nvSpPr>
        <p:spPr>
          <a:xfrm>
            <a:off x="262104" y="391571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rviz file for ROS move base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8"/>
          <p:cNvSpPr txBox="1"/>
          <p:nvPr/>
        </p:nvSpPr>
        <p:spPr>
          <a:xfrm>
            <a:off x="324124" y="927380"/>
            <a:ext cx="7291115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navigation.rviz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navigation.rviz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8"/>
          <p:cNvSpPr txBox="1"/>
          <p:nvPr/>
        </p:nvSpPr>
        <p:spPr>
          <a:xfrm>
            <a:off x="381046" y="1972670"/>
            <a:ext cx="4505280" cy="87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</a:t>
            </a: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rviz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&gt; open config &gt; select navigation.rviz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8"/>
          <p:cNvSpPr txBox="1"/>
          <p:nvPr/>
        </p:nvSpPr>
        <p:spPr>
          <a:xfrm>
            <a:off x="6186488" y="578645"/>
            <a:ext cx="2728912" cy="407908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rviz/Displays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Help Height: 78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Displays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Property Tree Widget: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Expanded: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/TF1/Frames1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/TF1/Tree1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/Global Map1/Costmap1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/Global Map1/Planner1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/Local Map1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/Local Map1/Polygon1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/Local Map1/Costmap1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/Local Map1/Planner1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Splitter Ratio: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Tree Height: 783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rviz/Selection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Selection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rviz/Tool Properties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Expanded: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- /2D Pose Estimate1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- /2D Nav Goal1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Tool Properties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Splitter Ratio: 0.588679016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rviz/Views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Expanded: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- /Current View1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Views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Splitter Ratio: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Class: rviz/Time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Experimental: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Name: Time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SyncMode: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SyncSource: 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Manager: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Class: ""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Cell Size: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rviz/Grid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160; 160; 164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Line Style: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Line Width: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Value: Lines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Grid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Normal Cell Count: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Offset: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Z: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Plane: XY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Plane Cell Count: 20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Reference Frame: &lt;Fixed Frame&gt;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rviz/RobotModel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Collision Enabled: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Links: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All Links 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Expand Joint Details: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Expand Link Details: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Expand Tree: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Link Tree Style: Links in Alphabetic Order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base_footprint: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base_link: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base_scan: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caster_back_link: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imu_link: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wheel_left_link: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wheel_right_link: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Axes: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Show Trail: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RobotModel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Robot Description: robot_description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TF Prefix: ""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Update Interval: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Visual 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rviz/TF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Frame Timeout: 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Frames: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All Enabled: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Marker Scale: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TF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Show Arrows: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Show Axes: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Show Names: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Tree: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{}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Update Interval: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Autocompute Intensity Bounds: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Autocompute Value Bounds: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Max Value: 10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Min Value: -10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Axis: 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Channel Name: intensity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0; 255;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 Transformer: FlatColor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Decay Time: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Invert Rainbow: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Max Color: 255; 255; 255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Max Intensity: 13069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Min Color: 0; 0;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Min Intensity: 28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LaserScan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Position Transformer: XYZ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Queue Size: 10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Selectable: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Size (Pixels): 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Size (m): 0.0300000012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Style: Flat Squares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/scan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Use Fixed Frame: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Use rainbow: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rviz/Image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Image Topic: /raspicam_node/image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Max Value: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Median window: 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Min Value: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Image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Normalize Range: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Queue Size: 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Transport Hint: compressed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0.699999988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 Scheme: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Draw Behind: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Use Timestamp: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Buffer Length: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rviz/Path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0; 0;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Diameter: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Length: 0.200000003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Line Style: Lines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Line Width: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Planner Plan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Offset: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Z: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Pose Color: 255; 85; 255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Pose Style: None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Radius: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Diameter: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Length: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/move_base/NavfnROS/plan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rviz/Group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Displays: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0.699999988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 Scheme: 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Draw Behind: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/move_base/global_costmap/costmap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Use Timestamp: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Buffer Length: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rviz/Path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Color: 255; 0;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Head Diameter: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Head Length: 0.200000003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Line Style: Lines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Line Width: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Planner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Offset: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Z: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Pose Color: 255; 85; 255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Pose Style: None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Radius: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Shaft Diameter: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Shaft Length: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/move_base/DWAPlannerROS/global_plan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Global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rviz/Group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Displays: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rviz/Polygon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Color: 0; 0;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Polygon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/move_base/local_costmap/footprint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0.699999988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 Scheme: 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Draw Behind: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/move_base/local_costmap/costmap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Use Timestamp: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Buffer Length: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Class: rviz/Path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Color: 255; 255;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Head Diameter: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Head Length: 0.200000003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Line Style: Lines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Line Width: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Name: Planner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Offset: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Z: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Pose Color: 255; 85; 255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Pose Style: None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Radius: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Shaft Diameter: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Shaft Length: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Topic: /move_base/DWAPlannerROS/local_plan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Local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Arrow Length: 0.0500000007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Axes 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Axes Radius: 0.00999999978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rviz/PoseArray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0; 192;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Length: 0.0700000003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Radius: 0.0299999993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Amcl Particles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Length: 0.230000004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Radius: 0.00999999978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Shape: Arrow (Flat)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/particlecloud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Alpha: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Axes Length: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Axes Radius: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Color: 255; 25;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Length: 0.300000012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Head Radius: 0.100000001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Length: 0.5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Shaft Radius: 0.0500000007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Shape: Arrow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/move_base_simple/goal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Unreliable: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Enabled: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Global Options: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Background Color: 48; 48; 48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Default Light: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Fixed Frame: map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Frame Rate: 30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Name: root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Tools: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rviz/MoveCamera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rviz/Interact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Hide Inactive Objects: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rviz/Select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rviz/SetInitialPose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/initialpose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rviz/SetGoal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Topic: /move_base_simple/goal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Class: rviz/Measure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Value: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Views: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Current: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Angle: -1.57079637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Class: rviz/TopDownOrtho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Enable Stereo Rendering: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Stereo Eye Separation: 0.0599999987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Stereo Focal Distance: 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Swap Stereo Eyes: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Value: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Invert Z Axis: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Name: Current View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Near Clip Distance: 0.00999999978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Scale: 100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Target Frame: &lt;Fixed Frame&gt;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Value: TopDownOrtho (rviz)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Saved: ~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Geometry: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1027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Hide Left Dock: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Hide Right Dock: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Image: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QMainWindow State: 000000ff00000000fd00000004000000000000016a000003a0fc0200000007fb0000001200530065006c0065006300740069006f006e00000001e10000009b0000006600fffffffb0000001e0054006f006f006c002000500072006f007000650072007400690065007302000001ed000001df00000185000000a3fb000000120056006900650077007300200054006f006f02000001df000002110000018500000122fb000000200054006f006f006c002000500072006f0070006500720074006900650073003203000002880000011d000002210000017afb000000100044006900730070006c0061007900730100000043000003a0000000df00fffffffb0000000a0049006d0061006700650000000317000000cc0000001800fffffffb0000000a0049006d0061006700650000000330000000ce0000000000000000000000010000010f000003a0fc0200000003fb0000001e0054006f006f006c002000500072006f00700065007200740069006500730100000041000000780000000000000000fb0000000a005600690065007700730000000043000003a0000000b800fffffffb0000001200530065006c0065006300740069006f006e010000025a000000b200000000000000000000000200000490000000a9fc0100000001fb0000000a00560069006500770073030000004e00000080000002e10000019700000003000004a00000003efc0100000002fb0000000800540069006d00650000000000000004a00000022400fffffffb0000000800540069006d006501000000000000045000000000000000000000038f000003a000000004000000040000000800000008fc0000000100000002000000010000000a0054006f006f006c00730100000000ffffffff0000000000000000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Selection: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Time: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Tool Properties: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false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Views: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collapsed: true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1279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X: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Y: 0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8"/>
          <p:cNvSpPr txBox="1"/>
          <p:nvPr/>
        </p:nvSpPr>
        <p:spPr>
          <a:xfrm>
            <a:off x="3721895" y="962755"/>
            <a:ext cx="2071727" cy="65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navigation.rviz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3" name="Google Shape;773;p58"/>
          <p:cNvCxnSpPr>
            <a:stCxn id="772" idx="3"/>
          </p:cNvCxnSpPr>
          <p:nvPr/>
        </p:nvCxnSpPr>
        <p:spPr>
          <a:xfrm rot="10800000" flipH="1">
            <a:off x="5793622" y="1010030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9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79" name="Google Shape;779;p59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0" name="Google Shape;780;p59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9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amcl</a:t>
            </a: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(Monte Carlo localization approach)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9"/>
          <p:cNvSpPr txBox="1"/>
          <p:nvPr/>
        </p:nvSpPr>
        <p:spPr>
          <a:xfrm>
            <a:off x="324124" y="927380"/>
            <a:ext cx="3319200" cy="117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amcl.launch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amcl.launch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9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Arguments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&lt;arg name="scan_topic" 	default="scan"/&gt;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&lt;arg name="initial_pose_x" default="0.0"/&gt;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&lt;arg name="initial_pose_y" default="0.0"/&gt;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&lt;arg name="initial_pose_a" default="0.0"/&gt;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AMCL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&lt;node pkg="amcl" type="amcl" name="amcl"&gt;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name="min_particles"         	value="500"/&gt;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name="max_particles"         	value="3000"/&gt;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name="kld_err"               	value="0.02"/&gt;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name="update_min_d"          	value="0.20"/&gt;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name="update_min_a"          	value="0.20"/&gt;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name="resample_interval"     	value="1"/&gt;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name="transform_tolerance"   	value="0.5"/&gt;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name="recovery_alpha_slow"   	value="0.00"/&gt;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name="recovery_alpha_fast"   	value="0.00"/&gt;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name="initial_pose_x"        	value="$(arg initial_pose_x)"/&gt;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name="initial_pose_y"        	value="$(arg initial_pose_y)"/&gt;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name="initial_pose_a"        	value="$(arg initial_pose_a)"/&gt;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name="gui_publish_rate"      	value="50.0"/&gt;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&lt;remap from="scan"                  	to="$(arg scan_topic)"/&gt;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name="laser_max_range"       	value="3.5"/&gt;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name="laser_max_beams"       	value="180"/&gt;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name="laser_z_hit"           	value="0.5"/&gt;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name="laser_z_short"         	value="0.05"/&gt;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name="laser_z_max"           	value="0.05"/&gt;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name="laser_z_rand"          	value="0.5"/&gt;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name="laser_sigma_hit"       	value="0.2"/&gt;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name="laser_lambda_short"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name="laser_likelihood_max_dist" value="2.0"/&gt;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name="laser_model_type"      	value="likelihood_field"/&gt;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name="odom_model_type"       	value="diff"/&gt;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name="odom_alpha1"       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name="odom_alpha2"       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name="odom_alpha3"       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name="odom_alpha4"           	value="0.1"/&gt;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name="odom_frame_id"         	value="odom"/&gt;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name="base_frame_id"         	value="base_footprint"/&gt;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&lt;/node&gt;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9"/>
          <p:cNvSpPr txBox="1"/>
          <p:nvPr/>
        </p:nvSpPr>
        <p:spPr>
          <a:xfrm>
            <a:off x="3721895" y="962755"/>
            <a:ext cx="2071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amcl.launch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5" name="Google Shape;785;p59"/>
          <p:cNvCxnSpPr>
            <a:stCxn id="784" idx="3"/>
          </p:cNvCxnSpPr>
          <p:nvPr/>
        </p:nvCxnSpPr>
        <p:spPr>
          <a:xfrm rot="10800000" flipH="1">
            <a:off x="5793695" y="1010005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0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49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791" name="Google Shape;791;p60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Google Shape;792;p60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0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move_base.launch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0"/>
          <p:cNvSpPr txBox="1"/>
          <p:nvPr/>
        </p:nvSpPr>
        <p:spPr>
          <a:xfrm>
            <a:off x="324124" y="927380"/>
            <a:ext cx="3319200" cy="117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move_base.launch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move_base.launch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0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move_base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&lt;node pkg="move_base" type="move_base" respawn="false" name="move_base" output="screen"&gt;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&lt;param name="base_local_planner" value="dwa_local_planner/DWAPlannerROS"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agv_pkg)/param/costmap_common_params.yaml" command="load" ns="global_costmap"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agv_pkg)/param/costmap_common_params.yaml" command="load" ns="local_costmap"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agv_pkg)/param/local_costmap_params.yaml" command="load"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agv_pkg)/param/global_costmap_params.yaml" command="load"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agv_pkg)/param/move_base_params.yaml" command="load"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&lt;rosparam file="$(find agv_pkg)/param/dwa_local_planner_params.yaml" command="load" 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&lt;/node&gt;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0"/>
          <p:cNvSpPr txBox="1"/>
          <p:nvPr/>
        </p:nvSpPr>
        <p:spPr>
          <a:xfrm>
            <a:off x="3721895" y="962755"/>
            <a:ext cx="2071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move_base.launch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7" name="Google Shape;797;p60"/>
          <p:cNvCxnSpPr>
            <a:stCxn id="796" idx="3"/>
          </p:cNvCxnSpPr>
          <p:nvPr/>
        </p:nvCxnSpPr>
        <p:spPr>
          <a:xfrm rot="10800000" flipH="1">
            <a:off x="5793695" y="1010005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ROS navigation Concept</a:t>
            </a:r>
            <a:endParaRPr sz="1100"/>
          </a:p>
        </p:txBody>
      </p:sp>
      <p:grpSp>
        <p:nvGrpSpPr>
          <p:cNvPr id="111" name="Google Shape;111;p20"/>
          <p:cNvGrpSpPr/>
          <p:nvPr/>
        </p:nvGrpSpPr>
        <p:grpSpPr>
          <a:xfrm>
            <a:off x="441459" y="863845"/>
            <a:ext cx="8176781" cy="3402623"/>
            <a:chOff x="588612" y="1151793"/>
            <a:chExt cx="10902374" cy="4536830"/>
          </a:xfrm>
        </p:grpSpPr>
        <p:pic>
          <p:nvPicPr>
            <p:cNvPr id="112" name="Google Shape;11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4474" y="1151793"/>
              <a:ext cx="10564770" cy="437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20"/>
            <p:cNvSpPr/>
            <p:nvPr/>
          </p:nvSpPr>
          <p:spPr>
            <a:xfrm>
              <a:off x="4220308" y="4545623"/>
              <a:ext cx="2532184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096001" y="5199241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94474" y="3159369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734779" y="4058732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588612" y="1931381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2511671" y="1732268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8082587" y="2381673"/>
              <a:ext cx="3230180" cy="1143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10776438" y="3248748"/>
              <a:ext cx="474785" cy="439615"/>
            </a:xfrm>
            <a:prstGeom prst="ellipse">
              <a:avLst/>
            </a:prstGeom>
            <a:solidFill>
              <a:srgbClr val="FBD4B4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8082589" y="1550101"/>
              <a:ext cx="3230180" cy="688575"/>
            </a:xfrm>
            <a:prstGeom prst="rect">
              <a:avLst/>
            </a:prstGeom>
            <a:noFill/>
            <a:ln w="28575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1016201" y="1526272"/>
              <a:ext cx="474785" cy="439615"/>
            </a:xfrm>
            <a:prstGeom prst="ellipse">
              <a:avLst/>
            </a:prstGeom>
            <a:solidFill>
              <a:srgbClr val="B6DDE7"/>
            </a:solidFill>
            <a:ln w="25400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100"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6378391" y="1251346"/>
              <a:ext cx="474785" cy="439615"/>
            </a:xfrm>
            <a:prstGeom prst="ellipse">
              <a:avLst/>
            </a:prstGeom>
            <a:solidFill>
              <a:srgbClr val="B6DDE7"/>
            </a:solidFill>
            <a:ln w="25400" cap="flat" cmpd="sng">
              <a:solidFill>
                <a:srgbClr val="0170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1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03" name="Google Shape;803;p61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4" name="Google Shape;804;p61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1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th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navigation.launch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1"/>
          <p:cNvSpPr txBox="1"/>
          <p:nvPr/>
        </p:nvSpPr>
        <p:spPr>
          <a:xfrm>
            <a:off x="324124" y="927380"/>
            <a:ext cx="3319200" cy="117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sim_ws/src/agv_pkg/launch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navigation.launch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navigation.launch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1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&lt;!-- TurtleBot3 --&gt;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&lt;include file="$(find agv_pkg)/launch/bringup.launch"&gt;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&lt;/include&gt;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Map server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&lt;node pkg="map_server" name="map_server" type="map_server" args="$(find agv_pkg)/maps/mymap.yaml"/&gt;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AMCL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&lt;include file="$(find agv_pkg)/launch/amcl.launch"/&gt;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&lt;!-- move_base --&gt;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&lt;include file="$(find agv_pkg)/launch/move_base.launch"&gt;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&lt;/include&gt;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 Rviz --&gt;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&lt;node pkg="rviz" type="rviz" name="rviz" required="true"</a:t>
            </a:r>
            <a:b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args="-d $(find agv_pkg)/rviz/navigation.rviz"/&gt;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&lt;/launch&gt;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1"/>
          <p:cNvSpPr txBox="1"/>
          <p:nvPr/>
        </p:nvSpPr>
        <p:spPr>
          <a:xfrm>
            <a:off x="3721895" y="962755"/>
            <a:ext cx="2071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navigation.launch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9" name="Google Shape;809;p61"/>
          <p:cNvCxnSpPr>
            <a:stCxn id="808" idx="3"/>
          </p:cNvCxnSpPr>
          <p:nvPr/>
        </p:nvCxnSpPr>
        <p:spPr>
          <a:xfrm rot="10800000" flipH="1">
            <a:off x="5793695" y="1010005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2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15" name="Google Shape;815;p6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6" name="Google Shape;816;p62"/>
          <p:cNvSpPr txBox="1"/>
          <p:nvPr/>
        </p:nvSpPr>
        <p:spPr>
          <a:xfrm>
            <a:off x="324124" y="648250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RUN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2"/>
          <p:cNvSpPr txBox="1"/>
          <p:nvPr/>
        </p:nvSpPr>
        <p:spPr>
          <a:xfrm>
            <a:off x="421237" y="1108961"/>
            <a:ext cx="4893750" cy="82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roslaunch agv_pkg navigation.launch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2"/>
          <p:cNvSpPr txBox="1"/>
          <p:nvPr/>
        </p:nvSpPr>
        <p:spPr>
          <a:xfrm>
            <a:off x="324124" y="1"/>
            <a:ext cx="62795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2047886"/>
            <a:ext cx="4544000" cy="260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2600" y="2047886"/>
            <a:ext cx="4257100" cy="244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3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52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26" name="Google Shape;826;p63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63"/>
          <p:cNvSpPr txBox="1"/>
          <p:nvPr/>
        </p:nvSpPr>
        <p:spPr>
          <a:xfrm>
            <a:off x="324124" y="648250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initial point for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63"/>
          <p:cNvSpPr txBox="1"/>
          <p:nvPr/>
        </p:nvSpPr>
        <p:spPr>
          <a:xfrm>
            <a:off x="324124" y="1"/>
            <a:ext cx="62795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2600" y="2047886"/>
            <a:ext cx="4257100" cy="244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069" y="1883406"/>
            <a:ext cx="4544000" cy="2605087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3"/>
          <p:cNvSpPr/>
          <p:nvPr/>
        </p:nvSpPr>
        <p:spPr>
          <a:xfrm>
            <a:off x="1162595" y="2047886"/>
            <a:ext cx="483325" cy="192394"/>
          </a:xfrm>
          <a:prstGeom prst="rect">
            <a:avLst/>
          </a:prstGeom>
          <a:noFill/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4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53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37" name="Google Shape;837;p64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324124" y="648250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goal for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4"/>
          <p:cNvSpPr txBox="1"/>
          <p:nvPr/>
        </p:nvSpPr>
        <p:spPr>
          <a:xfrm>
            <a:off x="324124" y="1"/>
            <a:ext cx="62795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1956767"/>
            <a:ext cx="4702932" cy="269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2232" y="1956775"/>
            <a:ext cx="4098168" cy="234949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/>
          <p:nvPr/>
        </p:nvSpPr>
        <p:spPr>
          <a:xfrm>
            <a:off x="1619794" y="2161903"/>
            <a:ext cx="424543" cy="189412"/>
          </a:xfrm>
          <a:prstGeom prst="rect">
            <a:avLst/>
          </a:prstGeom>
          <a:noFill/>
          <a:ln w="28575" cap="flat" cmpd="sng">
            <a:solidFill>
              <a:srgbClr val="913F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5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54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48" name="Google Shape;848;p65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9" name="Google Shape;849;p65"/>
          <p:cNvSpPr txBox="1"/>
          <p:nvPr/>
        </p:nvSpPr>
        <p:spPr>
          <a:xfrm>
            <a:off x="324124" y="1"/>
            <a:ext cx="5624510" cy="52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 AGV simulation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5"/>
          <p:cNvSpPr txBox="1"/>
          <p:nvPr/>
        </p:nvSpPr>
        <p:spPr>
          <a:xfrm>
            <a:off x="262103" y="385039"/>
            <a:ext cx="568653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current position of AGV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5"/>
          <p:cNvSpPr txBox="1"/>
          <p:nvPr/>
        </p:nvSpPr>
        <p:spPr>
          <a:xfrm>
            <a:off x="324123" y="927380"/>
            <a:ext cx="5686530" cy="11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rosrun tf2_tools echo.py map base_footprint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229" y="1724296"/>
            <a:ext cx="3707264" cy="2932612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5"/>
          <p:cNvSpPr/>
          <p:nvPr/>
        </p:nvSpPr>
        <p:spPr>
          <a:xfrm>
            <a:off x="1737360" y="3638005"/>
            <a:ext cx="692332" cy="1436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65"/>
          <p:cNvSpPr/>
          <p:nvPr/>
        </p:nvSpPr>
        <p:spPr>
          <a:xfrm>
            <a:off x="3027317" y="3830683"/>
            <a:ext cx="375557" cy="12083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6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55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60" name="Google Shape;860;p66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1" name="Google Shape;861;p66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6"/>
          <p:cNvSpPr txBox="1"/>
          <p:nvPr/>
        </p:nvSpPr>
        <p:spPr>
          <a:xfrm>
            <a:off x="2813541" y="2121962"/>
            <a:ext cx="2990568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7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68" name="Google Shape;868;p67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9" name="Google Shape;869;p67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7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mqtt.py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7"/>
          <p:cNvSpPr txBox="1"/>
          <p:nvPr/>
        </p:nvSpPr>
        <p:spPr>
          <a:xfrm>
            <a:off x="324124" y="927379"/>
            <a:ext cx="3319200" cy="133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cd sim_ws/src/agv_pkg/src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touch mqtt.py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sudo nano mqtt.py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chmod +x mqtt.py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7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#!/usr/bin/env python3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rospy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move_base_msgs.msg import MoveBaseAction, MoveBaseGoal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actionlib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actionlib_msgs.msg import *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tf.transformations import quaternion_from_euler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geometry_msgs.msg import Pose, Point, Quaternion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paho.mqtt.subscribe as subscribe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paho.mqtt.client as mqtt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json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mqtt connection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= '192.168.0.95'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 = 1883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 = '/ros_mqtt'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time_out = 120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= mqtt.Client()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client.connect(host, port)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rospy.loginfo(["connected"])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rospy.init_node('goal_nav', anonymous=False)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move_base = actionlib.SimpleActionClient("move_base",MoveBaseAction)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rate = rospy.Rate(20) # 5 hz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rospy.loginfo("wait for the action server to come up")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move_base.wait_for_server(rospy.Duration(5))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 mqtt():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global data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rospy.loginfo(["waiting for sub"])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msg = subscribe.simple(topics=str(topic), hostname=host,port=port)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rospy.loginfo(["Subed"])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data = json.loads(msg.payload.decode())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 movebase_client():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x = data.get('x')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y = data.get('y')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theta = data.get('th')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x,y,theta = float(x), float(y), float(theta)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#convert euler to quanternion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q = quaternion_from_euler(0,0,theta)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goal = MoveBaseGoal()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goal.target_pose.header.frame_id = "map"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goal.target_pose.header.stamp = rospy.Time.now()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goal.target_pose.pose = Pose(Point(x, y, 0.000), Quaternion(q[0], q[1], q[2], q[3]))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move_base.send_goal(goal)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rospy.loginfo(["Going to goal"])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wait = move_base.wait_for_result(rospy.Duration(time_out))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state = move_base.get_state()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if wait and state == GoalStatus.SUCCEEDED: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result_stat  = "OK"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else: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move_base.cancel_goal()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result_stat  = "Fail"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rospy.loginfo(["Done result : " + result_stat])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 main():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while not rospy.is_shutdown():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mqtt()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movebase_client()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rate.sleep()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__name__ == '__main__':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try: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main()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except rospy.ROSInterruptException: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rospy.loginfo("Navigation finished.")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/>
        </p:nvSpPr>
        <p:spPr>
          <a:xfrm>
            <a:off x="3721895" y="962755"/>
            <a:ext cx="2071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this to </a:t>
            </a: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mqtt.py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o &gt;&gt;&gt; save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Ctrl + x &gt;&gt;&gt; exit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4" name="Google Shape;874;p67"/>
          <p:cNvCxnSpPr>
            <a:stCxn id="873" idx="3"/>
          </p:cNvCxnSpPr>
          <p:nvPr/>
        </p:nvCxnSpPr>
        <p:spPr>
          <a:xfrm rot="10800000" flipH="1">
            <a:off x="5793695" y="1010005"/>
            <a:ext cx="39300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75" name="Google Shape;87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339" y="2654021"/>
            <a:ext cx="4824405" cy="47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8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57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81" name="Google Shape;881;p68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2" name="Google Shape;882;p68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8"/>
          <p:cNvSpPr txBox="1"/>
          <p:nvPr/>
        </p:nvSpPr>
        <p:spPr>
          <a:xfrm>
            <a:off x="262104" y="391571"/>
            <a:ext cx="5686425" cy="738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Firefox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localhost:1880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42" y="1130205"/>
            <a:ext cx="4047985" cy="2894873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8"/>
          <p:cNvSpPr txBox="1"/>
          <p:nvPr/>
        </p:nvSpPr>
        <p:spPr>
          <a:xfrm>
            <a:off x="1007093" y="4160316"/>
            <a:ext cx="330245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node-red-contrib-aedes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8"/>
          <p:cNvSpPr txBox="1"/>
          <p:nvPr/>
        </p:nvSpPr>
        <p:spPr>
          <a:xfrm>
            <a:off x="5085536" y="852263"/>
            <a:ext cx="3319200" cy="133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pip install paho-mqtt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9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58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892" name="Google Shape;892;p69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3" name="Google Shape;893;p69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9"/>
          <p:cNvSpPr txBox="1"/>
          <p:nvPr/>
        </p:nvSpPr>
        <p:spPr>
          <a:xfrm>
            <a:off x="6186488" y="578645"/>
            <a:ext cx="2728800" cy="4079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1: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jsonData = {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"x" : 2.070,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"y" : -0.695,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"th" : 1.606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msg.payload = jsonData;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 msg;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1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2: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jsonData = {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"x" : -0.379,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"y" : 1.785,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"th" : 3.039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msg.payload = jsonData;</a:t>
            </a:r>
            <a:b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 msg;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" name="Google Shape;895;p69"/>
          <p:cNvCxnSpPr/>
          <p:nvPr/>
        </p:nvCxnSpPr>
        <p:spPr>
          <a:xfrm rot="10800000" flipH="1">
            <a:off x="5793694" y="1010005"/>
            <a:ext cx="392850" cy="280800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96" name="Google Shape;89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262" y="718456"/>
            <a:ext cx="4910875" cy="3409243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9"/>
          <p:cNvSpPr txBox="1"/>
          <p:nvPr/>
        </p:nvSpPr>
        <p:spPr>
          <a:xfrm>
            <a:off x="995933" y="4216669"/>
            <a:ext cx="330245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th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in node-red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0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59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903" name="Google Shape;903;p70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4" name="Google Shape;904;p70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0"/>
          <p:cNvSpPr txBox="1"/>
          <p:nvPr/>
        </p:nvSpPr>
        <p:spPr>
          <a:xfrm>
            <a:off x="324132" y="718373"/>
            <a:ext cx="3319200" cy="133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roscore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roslaunch agv_pkg navigation.launch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new terminal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: rosrun agv_pkg mqtt.py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5423" y="2788920"/>
            <a:ext cx="2392376" cy="169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069" y="2788920"/>
            <a:ext cx="2531411" cy="169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5742" y="1925281"/>
            <a:ext cx="3624943" cy="256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6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1" descr="TurtleBot3"/>
          <p:cNvPicPr preferRelativeResize="0"/>
          <p:nvPr/>
        </p:nvPicPr>
        <p:blipFill rotWithShape="1">
          <a:blip r:embed="rId3">
            <a:alphaModFix/>
          </a:blip>
          <a:srcRect l="33395" t="56857" r="19260"/>
          <a:stretch/>
        </p:blipFill>
        <p:spPr>
          <a:xfrm>
            <a:off x="359037" y="1977287"/>
            <a:ext cx="2096966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l="24873" t="26557" r="27180" b="18702"/>
          <a:stretch/>
        </p:blipFill>
        <p:spPr>
          <a:xfrm>
            <a:off x="3440166" y="734628"/>
            <a:ext cx="552421" cy="49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9167" y="1381776"/>
            <a:ext cx="1524870" cy="105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0748" y="2524135"/>
            <a:ext cx="1051255" cy="82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descr="NFP-A58-555-EN turbine mini dc motor"/>
          <p:cNvPicPr preferRelativeResize="0"/>
          <p:nvPr/>
        </p:nvPicPr>
        <p:blipFill rotWithShape="1">
          <a:blip r:embed="rId7">
            <a:alphaModFix/>
          </a:blip>
          <a:srcRect l="28540" t="19404" r="13802" b="28329"/>
          <a:stretch/>
        </p:blipFill>
        <p:spPr>
          <a:xfrm>
            <a:off x="3322421" y="3780510"/>
            <a:ext cx="820713" cy="4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8">
            <a:alphaModFix/>
          </a:blip>
          <a:srcRect t="14485" b="3906"/>
          <a:stretch/>
        </p:blipFill>
        <p:spPr>
          <a:xfrm>
            <a:off x="6845257" y="583637"/>
            <a:ext cx="1025808" cy="83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9">
            <a:alphaModFix/>
          </a:blip>
          <a:srcRect t="8639" b="10962"/>
          <a:stretch/>
        </p:blipFill>
        <p:spPr>
          <a:xfrm>
            <a:off x="6845257" y="1543739"/>
            <a:ext cx="966969" cy="77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 descr="10Amp 5V-30V DC Motor Driver (2 Channels)"/>
          <p:cNvPicPr preferRelativeResize="0"/>
          <p:nvPr/>
        </p:nvPicPr>
        <p:blipFill rotWithShape="1">
          <a:blip r:embed="rId10">
            <a:alphaModFix/>
          </a:blip>
          <a:srcRect t="16382" b="13592"/>
          <a:stretch/>
        </p:blipFill>
        <p:spPr>
          <a:xfrm>
            <a:off x="6845257" y="2524204"/>
            <a:ext cx="964376" cy="67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 descr="Cucumber RIS ESP32-S2 Dev Board with Sensors"/>
          <p:cNvPicPr preferRelativeResize="0"/>
          <p:nvPr/>
        </p:nvPicPr>
        <p:blipFill rotWithShape="1">
          <a:blip r:embed="rId11">
            <a:alphaModFix/>
          </a:blip>
          <a:srcRect l="7876" t="13272" r="9715" b="37935"/>
          <a:stretch/>
        </p:blipFill>
        <p:spPr>
          <a:xfrm>
            <a:off x="6821851" y="3657590"/>
            <a:ext cx="1049214" cy="61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931810" y="3480427"/>
            <a:ext cx="97436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Waffle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242003" y="839423"/>
            <a:ext cx="881743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Lidar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4682874" y="1746674"/>
            <a:ext cx="1188881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4382308" y="2745881"/>
            <a:ext cx="1188881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 Wheel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4382308" y="3865726"/>
            <a:ext cx="1188881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 Motor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7871065" y="897283"/>
            <a:ext cx="1188880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 Encoder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7871065" y="1727624"/>
            <a:ext cx="1188880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IMU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7894820" y="2732929"/>
            <a:ext cx="1188880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7894820" y="3846242"/>
            <a:ext cx="1188880" cy="3255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ESP32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1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60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914" name="Google Shape;914;p71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p71"/>
          <p:cNvSpPr txBox="1"/>
          <p:nvPr/>
        </p:nvSpPr>
        <p:spPr>
          <a:xfrm>
            <a:off x="324132" y="0"/>
            <a:ext cx="5624325" cy="5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with IoT (</a:t>
            </a:r>
            <a:r>
              <a:rPr lang="th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mqtt</a:t>
            </a:r>
            <a:r>
              <a:rPr lang="th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1"/>
          <p:cNvSpPr txBox="1"/>
          <p:nvPr/>
        </p:nvSpPr>
        <p:spPr>
          <a:xfrm>
            <a:off x="262104" y="914921"/>
            <a:ext cx="3319200" cy="133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th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node-red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t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timestamp to sent goal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1"/>
          <p:cNvSpPr txBox="1"/>
          <p:nvPr/>
        </p:nvSpPr>
        <p:spPr>
          <a:xfrm>
            <a:off x="262104" y="391571"/>
            <a:ext cx="56864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h" sz="18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run with MQTT</a:t>
            </a:r>
            <a:endParaRPr sz="18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8" name="Google Shape;918;p71"/>
          <p:cNvGrpSpPr/>
          <p:nvPr/>
        </p:nvGrpSpPr>
        <p:grpSpPr>
          <a:xfrm>
            <a:off x="272822" y="1891562"/>
            <a:ext cx="2242720" cy="1619048"/>
            <a:chOff x="432176" y="2317475"/>
            <a:chExt cx="4756092" cy="3301789"/>
          </a:xfrm>
        </p:grpSpPr>
        <p:pic>
          <p:nvPicPr>
            <p:cNvPr id="919" name="Google Shape;919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2176" y="2317475"/>
              <a:ext cx="4756092" cy="33017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71"/>
            <p:cNvSpPr/>
            <p:nvPr/>
          </p:nvSpPr>
          <p:spPr>
            <a:xfrm>
              <a:off x="1471749" y="3831771"/>
              <a:ext cx="330925" cy="29609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1"/>
            <p:cNvSpPr/>
            <p:nvPr/>
          </p:nvSpPr>
          <p:spPr>
            <a:xfrm>
              <a:off x="1471748" y="4271554"/>
              <a:ext cx="330925" cy="29609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2" name="Google Shape;922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6098" y="2044787"/>
            <a:ext cx="2926879" cy="120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5265" y="510617"/>
            <a:ext cx="2722076" cy="190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86259" y="2447936"/>
            <a:ext cx="2739589" cy="212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2"/>
          <p:cNvSpPr txBox="1">
            <a:spLocks noGrp="1"/>
          </p:cNvSpPr>
          <p:nvPr>
            <p:ph type="sldNum" idx="12"/>
          </p:nvPr>
        </p:nvSpPr>
        <p:spPr>
          <a:xfrm>
            <a:off x="6603666" y="4723673"/>
            <a:ext cx="21336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775" rIns="81600" bIns="407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61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930" name="Google Shape;930;p72"/>
          <p:cNvSpPr txBox="1">
            <a:spLocks noGrp="1"/>
          </p:cNvSpPr>
          <p:nvPr>
            <p:ph type="ftr" idx="11"/>
          </p:nvPr>
        </p:nvSpPr>
        <p:spPr>
          <a:xfrm>
            <a:off x="2813541" y="4767273"/>
            <a:ext cx="3516975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900" tIns="77900" rIns="77900" bIns="77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imes New Roman"/>
              <a:buNone/>
            </a:pPr>
            <a:r>
              <a:rPr lang="th" sz="1200">
                <a:latin typeface="Times New Roman"/>
                <a:ea typeface="Times New Roman"/>
                <a:cs typeface="Times New Roman"/>
                <a:sym typeface="Times New Roman"/>
              </a:rPr>
              <a:t>Manufacturing Improvement Yokoten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1" name="Google Shape;931;p72"/>
          <p:cNvSpPr txBox="1"/>
          <p:nvPr/>
        </p:nvSpPr>
        <p:spPr>
          <a:xfrm>
            <a:off x="2813541" y="2148088"/>
            <a:ext cx="2990568" cy="55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h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3D963CA9-8595-411C-9BE4-CE237CF2D03B}" type="slidenum">
              <a:rPr lang="ja-JP" altLang="en-US" sz="120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7</a:t>
            </a:fld>
            <a:endParaRPr lang="ja-JP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92129" y="4767273"/>
            <a:ext cx="3516919" cy="273844"/>
          </a:xfrm>
        </p:spPr>
        <p:txBody>
          <a:bodyPr/>
          <a:lstStyle/>
          <a:p>
            <a:pPr defTabSz="914378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29" name="รูปแบบอิสระ 95"/>
          <p:cNvSpPr/>
          <p:nvPr/>
        </p:nvSpPr>
        <p:spPr>
          <a:xfrm>
            <a:off x="2156835" y="842273"/>
            <a:ext cx="1838432" cy="3473736"/>
          </a:xfrm>
          <a:custGeom>
            <a:avLst/>
            <a:gdLst>
              <a:gd name="connsiteX0" fmla="*/ 9526 w 2600326"/>
              <a:gd name="connsiteY0" fmla="*/ 0 h 5944790"/>
              <a:gd name="connsiteX1" fmla="*/ 2600326 w 2600326"/>
              <a:gd name="connsiteY1" fmla="*/ 2972395 h 5944790"/>
              <a:gd name="connsiteX2" fmla="*/ 9526 w 2600326"/>
              <a:gd name="connsiteY2" fmla="*/ 5944790 h 5944790"/>
              <a:gd name="connsiteX3" fmla="*/ 0 w 2600326"/>
              <a:gd name="connsiteY3" fmla="*/ 5944238 h 5944790"/>
              <a:gd name="connsiteX4" fmla="*/ 0 w 2600326"/>
              <a:gd name="connsiteY4" fmla="*/ 5746917 h 5944790"/>
              <a:gd name="connsiteX5" fmla="*/ 9526 w 2600326"/>
              <a:gd name="connsiteY5" fmla="*/ 5747474 h 5944790"/>
              <a:gd name="connsiteX6" fmla="*/ 2403011 w 2600326"/>
              <a:gd name="connsiteY6" fmla="*/ 2972395 h 5944790"/>
              <a:gd name="connsiteX7" fmla="*/ 9526 w 2600326"/>
              <a:gd name="connsiteY7" fmla="*/ 197316 h 5944790"/>
              <a:gd name="connsiteX8" fmla="*/ 0 w 2600326"/>
              <a:gd name="connsiteY8" fmla="*/ 197874 h 5944790"/>
              <a:gd name="connsiteX9" fmla="*/ 0 w 2600326"/>
              <a:gd name="connsiteY9" fmla="*/ 552 h 594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0326" h="5944790">
                <a:moveTo>
                  <a:pt x="9526" y="0"/>
                </a:moveTo>
                <a:cubicBezTo>
                  <a:pt x="1440385" y="0"/>
                  <a:pt x="2600326" y="1330787"/>
                  <a:pt x="2600326" y="2972395"/>
                </a:cubicBezTo>
                <a:cubicBezTo>
                  <a:pt x="2600326" y="4614003"/>
                  <a:pt x="1440385" y="5944790"/>
                  <a:pt x="9526" y="5944790"/>
                </a:cubicBezTo>
                <a:lnTo>
                  <a:pt x="0" y="5944238"/>
                </a:lnTo>
                <a:lnTo>
                  <a:pt x="0" y="5746917"/>
                </a:lnTo>
                <a:lnTo>
                  <a:pt x="9526" y="5747474"/>
                </a:lnTo>
                <a:cubicBezTo>
                  <a:pt x="1331411" y="5747474"/>
                  <a:pt x="2403011" y="4505029"/>
                  <a:pt x="2403011" y="2972395"/>
                </a:cubicBezTo>
                <a:cubicBezTo>
                  <a:pt x="2403011" y="1439761"/>
                  <a:pt x="1331411" y="197316"/>
                  <a:pt x="9526" y="197316"/>
                </a:cubicBezTo>
                <a:lnTo>
                  <a:pt x="0" y="197874"/>
                </a:lnTo>
                <a:lnTo>
                  <a:pt x="0" y="552"/>
                </a:lnTo>
                <a:close/>
              </a:path>
            </a:pathLst>
          </a:custGeom>
          <a:gradFill flip="none" rotWithShape="1">
            <a:gsLst>
              <a:gs pos="75000">
                <a:srgbClr val="594E89"/>
              </a:gs>
              <a:gs pos="50000">
                <a:srgbClr val="A84B96"/>
              </a:gs>
              <a:gs pos="25000">
                <a:srgbClr val="EC5624"/>
              </a:gs>
              <a:gs pos="0">
                <a:srgbClr val="CF8810"/>
              </a:gs>
              <a:gs pos="100000">
                <a:srgbClr val="287B7A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30" name="กลุ่ม 2"/>
          <p:cNvGrpSpPr/>
          <p:nvPr/>
        </p:nvGrpSpPr>
        <p:grpSpPr>
          <a:xfrm>
            <a:off x="817322" y="1140254"/>
            <a:ext cx="2811780" cy="2811780"/>
            <a:chOff x="466725" y="2225000"/>
            <a:chExt cx="3673973" cy="3733990"/>
          </a:xfrm>
        </p:grpSpPr>
        <p:sp>
          <p:nvSpPr>
            <p:cNvPr id="31" name="วงรี 128"/>
            <p:cNvSpPr/>
            <p:nvPr/>
          </p:nvSpPr>
          <p:spPr>
            <a:xfrm>
              <a:off x="466725" y="2225000"/>
              <a:ext cx="3673973" cy="3733990"/>
            </a:xfrm>
            <a:prstGeom prst="ellipse">
              <a:avLst/>
            </a:prstGeom>
            <a:pattFill prst="smGrid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  <a:effectLst>
              <a:glow rad="139700">
                <a:schemeClr val="bg2">
                  <a:lumMod val="90000"/>
                  <a:alpha val="40000"/>
                </a:schemeClr>
              </a:glow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" name="วงรี 125"/>
            <p:cNvSpPr/>
            <p:nvPr/>
          </p:nvSpPr>
          <p:spPr>
            <a:xfrm>
              <a:off x="790576" y="2521888"/>
              <a:ext cx="3069712" cy="31483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35" name="กลุ่ม 3"/>
          <p:cNvGrpSpPr/>
          <p:nvPr/>
        </p:nvGrpSpPr>
        <p:grpSpPr>
          <a:xfrm>
            <a:off x="3802965" y="2142515"/>
            <a:ext cx="1220284" cy="204135"/>
            <a:chOff x="3183285" y="1830299"/>
            <a:chExt cx="1370962" cy="272180"/>
          </a:xfrm>
        </p:grpSpPr>
        <p:sp>
          <p:nvSpPr>
            <p:cNvPr id="43" name="วงรี 98"/>
            <p:cNvSpPr/>
            <p:nvPr/>
          </p:nvSpPr>
          <p:spPr>
            <a:xfrm>
              <a:off x="3183285" y="1830299"/>
              <a:ext cx="223562" cy="272180"/>
            </a:xfrm>
            <a:prstGeom prst="ellipse">
              <a:avLst/>
            </a:prstGeom>
            <a:solidFill>
              <a:srgbClr val="7A4380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45" name="ตัวเชื่อมต่อตรง 110"/>
            <p:cNvCxnSpPr>
              <a:cxnSpLocks/>
              <a:stCxn id="43" idx="6"/>
              <a:endCxn id="55" idx="1"/>
            </p:cNvCxnSpPr>
            <p:nvPr/>
          </p:nvCxnSpPr>
          <p:spPr>
            <a:xfrm>
              <a:off x="3406847" y="1966389"/>
              <a:ext cx="1147400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กลุ่ม 4"/>
          <p:cNvGrpSpPr/>
          <p:nvPr/>
        </p:nvGrpSpPr>
        <p:grpSpPr>
          <a:xfrm>
            <a:off x="3762065" y="2799600"/>
            <a:ext cx="958570" cy="226346"/>
            <a:chOff x="4143897" y="2801721"/>
            <a:chExt cx="1204955" cy="301795"/>
          </a:xfrm>
        </p:grpSpPr>
        <p:sp>
          <p:nvSpPr>
            <p:cNvPr id="47" name="วงรี 100"/>
            <p:cNvSpPr/>
            <p:nvPr/>
          </p:nvSpPr>
          <p:spPr>
            <a:xfrm>
              <a:off x="4143897" y="2801721"/>
              <a:ext cx="315187" cy="301795"/>
            </a:xfrm>
            <a:prstGeom prst="ellipse">
              <a:avLst/>
            </a:prstGeom>
            <a:solidFill>
              <a:srgbClr val="5D467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48" name="ตัวเชื่อมต่อตรง 112"/>
            <p:cNvCxnSpPr>
              <a:cxnSpLocks/>
              <a:stCxn id="47" idx="6"/>
              <a:endCxn id="56" idx="1"/>
            </p:cNvCxnSpPr>
            <p:nvPr/>
          </p:nvCxnSpPr>
          <p:spPr>
            <a:xfrm>
              <a:off x="4459084" y="2952619"/>
              <a:ext cx="889768" cy="611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กลุ่ม 5"/>
          <p:cNvGrpSpPr/>
          <p:nvPr/>
        </p:nvGrpSpPr>
        <p:grpSpPr>
          <a:xfrm>
            <a:off x="3468139" y="3482163"/>
            <a:ext cx="958568" cy="226346"/>
            <a:chOff x="4380639" y="3941097"/>
            <a:chExt cx="1278091" cy="301795"/>
          </a:xfrm>
        </p:grpSpPr>
        <p:sp>
          <p:nvSpPr>
            <p:cNvPr id="50" name="วงรี 101"/>
            <p:cNvSpPr/>
            <p:nvPr/>
          </p:nvSpPr>
          <p:spPr>
            <a:xfrm>
              <a:off x="4380639" y="3941097"/>
              <a:ext cx="315187" cy="301795"/>
            </a:xfrm>
            <a:prstGeom prst="ellipse">
              <a:avLst/>
            </a:prstGeom>
            <a:solidFill>
              <a:srgbClr val="4C4F7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51" name="ตัวเชื่อมต่อตรง 113"/>
            <p:cNvCxnSpPr>
              <a:cxnSpLocks/>
              <a:stCxn id="50" idx="6"/>
              <a:endCxn id="57" idx="1"/>
            </p:cNvCxnSpPr>
            <p:nvPr/>
          </p:nvCxnSpPr>
          <p:spPr>
            <a:xfrm>
              <a:off x="4695826" y="4091995"/>
              <a:ext cx="962904" cy="4794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กลุ่ม 6"/>
          <p:cNvGrpSpPr/>
          <p:nvPr/>
        </p:nvGrpSpPr>
        <p:grpSpPr>
          <a:xfrm>
            <a:off x="2181850" y="4134863"/>
            <a:ext cx="1301839" cy="240030"/>
            <a:chOff x="4140698" y="4931181"/>
            <a:chExt cx="1735785" cy="244267"/>
          </a:xfrm>
        </p:grpSpPr>
        <p:sp>
          <p:nvSpPr>
            <p:cNvPr id="53" name="วงรี 102"/>
            <p:cNvSpPr/>
            <p:nvPr/>
          </p:nvSpPr>
          <p:spPr>
            <a:xfrm>
              <a:off x="4140698" y="4931181"/>
              <a:ext cx="315187" cy="244267"/>
            </a:xfrm>
            <a:prstGeom prst="ellipse">
              <a:avLst/>
            </a:prstGeom>
            <a:solidFill>
              <a:srgbClr val="41607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54" name="ตัวเชื่อมต่อตรง 117"/>
            <p:cNvCxnSpPr>
              <a:cxnSpLocks/>
              <a:stCxn id="53" idx="6"/>
              <a:endCxn id="58" idx="1"/>
            </p:cNvCxnSpPr>
            <p:nvPr/>
          </p:nvCxnSpPr>
          <p:spPr>
            <a:xfrm>
              <a:off x="4455885" y="5053315"/>
              <a:ext cx="1420598" cy="6087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5023249" y="1939703"/>
            <a:ext cx="3507263" cy="61722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1500" b="1" dirty="0"/>
              <a:t>	</a:t>
            </a:r>
            <a:r>
              <a:rPr lang="en-US" sz="1500" b="1" dirty="0">
                <a:solidFill>
                  <a:schemeClr val="tx1"/>
                </a:solidFill>
              </a:rPr>
              <a:t>4x </a:t>
            </a:r>
            <a:r>
              <a:rPr lang="en-US" sz="1500" b="1" dirty="0" err="1">
                <a:solidFill>
                  <a:schemeClr val="tx1"/>
                </a:solidFill>
              </a:rPr>
              <a:t>Mecanum</a:t>
            </a:r>
            <a:r>
              <a:rPr lang="en-US" sz="1500" b="1" dirty="0">
                <a:solidFill>
                  <a:schemeClr val="tx1"/>
                </a:solidFill>
              </a:rPr>
              <a:t> Wheel </a:t>
            </a:r>
            <a:r>
              <a:rPr lang="en-US" sz="1050" b="1" dirty="0">
                <a:solidFill>
                  <a:schemeClr val="tx1"/>
                </a:solidFill>
              </a:rPr>
              <a:t>(</a:t>
            </a:r>
            <a:r>
              <a:rPr lang="en-US" sz="1800" b="1" dirty="0"/>
              <a:t>⌀ </a:t>
            </a:r>
            <a:r>
              <a:rPr lang="en-US" sz="1050" b="1" dirty="0"/>
              <a:t>12 mm</a:t>
            </a:r>
            <a:r>
              <a:rPr lang="en-US" sz="105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6" name="Rectangle: Rounded Corners 43">
            <a:extLst>
              <a:ext uri="{FF2B5EF4-FFF2-40B4-BE49-F238E27FC236}">
                <a16:creationId xmlns:a16="http://schemas.microsoft.com/office/drawing/2014/main" id="{8BBF886D-0EED-4122-9523-23030FB427D8}"/>
              </a:ext>
            </a:extLst>
          </p:cNvPr>
          <p:cNvSpPr/>
          <p:nvPr/>
        </p:nvSpPr>
        <p:spPr>
          <a:xfrm>
            <a:off x="4720634" y="2608749"/>
            <a:ext cx="3429000" cy="61722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1500" b="1" dirty="0"/>
              <a:t>	  4x DC Motor 24 volt </a:t>
            </a:r>
            <a:r>
              <a:rPr lang="en-US" sz="1050" b="1" dirty="0"/>
              <a:t>(90 RPM)</a:t>
            </a:r>
            <a:endParaRPr lang="en-US" sz="1500" b="1" dirty="0"/>
          </a:p>
        </p:txBody>
      </p:sp>
      <p:sp>
        <p:nvSpPr>
          <p:cNvPr id="57" name="Rectangle: Rounded Corners 46">
            <a:extLst>
              <a:ext uri="{FF2B5EF4-FFF2-40B4-BE49-F238E27FC236}">
                <a16:creationId xmlns:a16="http://schemas.microsoft.com/office/drawing/2014/main" id="{405DE5D0-1C24-4527-BF97-020746B03B08}"/>
              </a:ext>
            </a:extLst>
          </p:cNvPr>
          <p:cNvSpPr/>
          <p:nvPr/>
        </p:nvSpPr>
        <p:spPr>
          <a:xfrm>
            <a:off x="4426707" y="3290321"/>
            <a:ext cx="3429000" cy="6172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	</a:t>
            </a:r>
            <a:r>
              <a:rPr lang="en-US" sz="1500" b="1" dirty="0">
                <a:solidFill>
                  <a:schemeClr val="tx1"/>
                </a:solidFill>
              </a:rPr>
              <a:t> Battery</a:t>
            </a:r>
            <a:r>
              <a:rPr lang="en-US" sz="1500" b="1" dirty="0"/>
              <a:t> 24 volt </a:t>
            </a:r>
            <a:r>
              <a:rPr lang="en-US" sz="1050" b="1" dirty="0"/>
              <a:t>(15 Ah)</a:t>
            </a:r>
            <a:endParaRPr lang="en-US" sz="1500" b="1" dirty="0"/>
          </a:p>
        </p:txBody>
      </p:sp>
      <p:sp>
        <p:nvSpPr>
          <p:cNvPr id="58" name="Rectangle: Rounded Corners 48">
            <a:extLst>
              <a:ext uri="{FF2B5EF4-FFF2-40B4-BE49-F238E27FC236}">
                <a16:creationId xmlns:a16="http://schemas.microsoft.com/office/drawing/2014/main" id="{51BA6258-D170-408A-A5B3-2043CEB17878}"/>
              </a:ext>
            </a:extLst>
          </p:cNvPr>
          <p:cNvSpPr/>
          <p:nvPr/>
        </p:nvSpPr>
        <p:spPr>
          <a:xfrm>
            <a:off x="3483689" y="3952249"/>
            <a:ext cx="3429000" cy="61722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b="1" dirty="0"/>
              <a:t>	      Controller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2679" r="3044" b="9723"/>
          <a:stretch/>
        </p:blipFill>
        <p:spPr>
          <a:xfrm>
            <a:off x="1257439" y="1836767"/>
            <a:ext cx="2041139" cy="1325688"/>
          </a:xfrm>
          <a:prstGeom prst="rect">
            <a:avLst/>
          </a:prstGeom>
        </p:spPr>
      </p:pic>
      <p:grpSp>
        <p:nvGrpSpPr>
          <p:cNvPr id="60" name="กลุ่ม 3"/>
          <p:cNvGrpSpPr/>
          <p:nvPr/>
        </p:nvGrpSpPr>
        <p:grpSpPr>
          <a:xfrm>
            <a:off x="2237758" y="801231"/>
            <a:ext cx="1724129" cy="204135"/>
            <a:chOff x="2617220" y="1830299"/>
            <a:chExt cx="1937012" cy="272180"/>
          </a:xfrm>
        </p:grpSpPr>
        <p:sp>
          <p:nvSpPr>
            <p:cNvPr id="61" name="วงรี 98"/>
            <p:cNvSpPr/>
            <p:nvPr/>
          </p:nvSpPr>
          <p:spPr>
            <a:xfrm>
              <a:off x="2617220" y="1830299"/>
              <a:ext cx="223562" cy="272180"/>
            </a:xfrm>
            <a:prstGeom prst="ellipse">
              <a:avLst/>
            </a:prstGeom>
            <a:solidFill>
              <a:srgbClr val="C47C10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62" name="ตัวเชื่อมต่อตรง 110"/>
            <p:cNvCxnSpPr>
              <a:cxnSpLocks/>
              <a:stCxn id="61" idx="6"/>
              <a:endCxn id="63" idx="1"/>
            </p:cNvCxnSpPr>
            <p:nvPr/>
          </p:nvCxnSpPr>
          <p:spPr>
            <a:xfrm>
              <a:off x="2840782" y="1966389"/>
              <a:ext cx="1713450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3961886" y="598420"/>
            <a:ext cx="3429000" cy="61722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	  </a:t>
            </a:r>
            <a:r>
              <a:rPr lang="en-US" sz="1500" b="1" dirty="0" err="1">
                <a:solidFill>
                  <a:schemeClr val="tx1"/>
                </a:solidFill>
              </a:rPr>
              <a:t>YDlidar</a:t>
            </a:r>
            <a:r>
              <a:rPr lang="en-US" sz="1500" b="1" dirty="0">
                <a:solidFill>
                  <a:schemeClr val="tx1"/>
                </a:solidFill>
              </a:rPr>
              <a:t> G2</a:t>
            </a:r>
          </a:p>
        </p:txBody>
      </p:sp>
      <p:grpSp>
        <p:nvGrpSpPr>
          <p:cNvPr id="64" name="กลุ่ม 3"/>
          <p:cNvGrpSpPr/>
          <p:nvPr/>
        </p:nvGrpSpPr>
        <p:grpSpPr>
          <a:xfrm>
            <a:off x="3485726" y="1468378"/>
            <a:ext cx="1213274" cy="204135"/>
            <a:chOff x="3073217" y="1830299"/>
            <a:chExt cx="1363081" cy="272180"/>
          </a:xfrm>
        </p:grpSpPr>
        <p:sp>
          <p:nvSpPr>
            <p:cNvPr id="65" name="วงรี 98"/>
            <p:cNvSpPr/>
            <p:nvPr/>
          </p:nvSpPr>
          <p:spPr>
            <a:xfrm>
              <a:off x="3073217" y="1830299"/>
              <a:ext cx="223562" cy="272180"/>
            </a:xfrm>
            <a:prstGeom prst="ellipse">
              <a:avLst/>
            </a:prstGeom>
            <a:solidFill>
              <a:srgbClr val="A2446A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66" name="ตัวเชื่อมต่อตรง 110"/>
            <p:cNvCxnSpPr>
              <a:cxnSpLocks/>
              <a:stCxn id="65" idx="6"/>
              <a:endCxn id="67" idx="1"/>
            </p:cNvCxnSpPr>
            <p:nvPr/>
          </p:nvCxnSpPr>
          <p:spPr>
            <a:xfrm>
              <a:off x="3296779" y="1966389"/>
              <a:ext cx="1139519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4699000" y="1265567"/>
            <a:ext cx="3429000" cy="617220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b="1" dirty="0"/>
              <a:t>	  Mini PC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26557" r="27180" b="18703"/>
          <a:stretch/>
        </p:blipFill>
        <p:spPr>
          <a:xfrm>
            <a:off x="4139876" y="666107"/>
            <a:ext cx="552421" cy="49228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15926" r="9365" b="10141"/>
          <a:stretch/>
        </p:blipFill>
        <p:spPr>
          <a:xfrm>
            <a:off x="4855419" y="1419700"/>
            <a:ext cx="645454" cy="367564"/>
          </a:xfrm>
          <a:prstGeom prst="rect">
            <a:avLst/>
          </a:prstGeom>
        </p:spPr>
      </p:pic>
      <p:pic>
        <p:nvPicPr>
          <p:cNvPr id="73" name="Picture 4" descr="Mecanum Wheel Aluminium 60mm 1ชุด(4ล้อ) วัสดุอลูมิเนียมคุณภาพสูง  (แถมบูทยึดมอเตอร์) - CEIstore : Inspired by LnwShop.com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3" t="46371" r="9324" b="10129"/>
          <a:stretch/>
        </p:blipFill>
        <p:spPr bwMode="auto">
          <a:xfrm>
            <a:off x="5096208" y="1964625"/>
            <a:ext cx="495876" cy="5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FP-A58-555-EN turbine mini dc motor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9404" r="13803" b="28329"/>
          <a:stretch/>
        </p:blipFill>
        <p:spPr bwMode="auto">
          <a:xfrm rot="615504">
            <a:off x="4784542" y="2728535"/>
            <a:ext cx="666326" cy="40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แบตเตอรี่ 24โวลต์6Ah 6S3P -24V 6Ah 6S3P 18650 Li-ion battery - โอวันฟาร์ม :  Inspired by LnwShop.com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375" b="95000" l="625" r="9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47" b="4980"/>
          <a:stretch/>
        </p:blipFill>
        <p:spPr bwMode="auto">
          <a:xfrm>
            <a:off x="4486843" y="3404413"/>
            <a:ext cx="672416" cy="5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0;p27"/>
          <p:cNvSpPr txBox="1">
            <a:spLocks noGrp="1"/>
          </p:cNvSpPr>
          <p:nvPr>
            <p:ph type="title"/>
          </p:nvPr>
        </p:nvSpPr>
        <p:spPr>
          <a:xfrm>
            <a:off x="240837" y="31686"/>
            <a:ext cx="5778000" cy="48147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400" dirty="0" smtClean="0">
                <a:latin typeface="Arial Black" panose="020B0A04020102020204" pitchFamily="34" charset="0"/>
                <a:cs typeface="Poppins Black" panose="020B0604020202020204" charset="0"/>
              </a:rPr>
              <a:t>AGV </a:t>
            </a:r>
            <a:r>
              <a:rPr lang="en" sz="2400" dirty="0">
                <a:latin typeface="Arial Black" panose="020B0A04020102020204" pitchFamily="34" charset="0"/>
                <a:cs typeface="Poppins Black" panose="020B0604020202020204" charset="0"/>
              </a:rPr>
              <a:t>HARDWARE </a:t>
            </a:r>
            <a:r>
              <a:rPr lang="en" sz="1125" dirty="0">
                <a:latin typeface="Arial Black" panose="020B0A04020102020204" pitchFamily="34" charset="0"/>
                <a:cs typeface="Poppins Black" panose="020B0604020202020204" charset="0"/>
              </a:rPr>
              <a:t>(Overview)</a:t>
            </a:r>
            <a:endParaRPr sz="1125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55630" y="3176315"/>
            <a:ext cx="1164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MICKY model 4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1" b="96429" l="2306" r="97156">
                        <a14:foregroundMark x1="8378" y1="80159" x2="19523" y2="23810"/>
                        <a14:foregroundMark x1="7148" y1="78373" x2="18370" y2="25000"/>
                        <a14:foregroundMark x1="78324" y1="25000" x2="89008" y2="80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0059" y="4052242"/>
            <a:ext cx="905488" cy="3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3D963CA9-8595-411C-9BE4-CE237CF2D03B}" type="slidenum">
              <a:rPr lang="ja-JP" altLang="en-US" sz="1200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8</a:t>
            </a:fld>
            <a:endParaRPr lang="ja-JP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92129" y="4767273"/>
            <a:ext cx="3516919" cy="273844"/>
          </a:xfrm>
        </p:spPr>
        <p:txBody>
          <a:bodyPr/>
          <a:lstStyle/>
          <a:p>
            <a:pPr defTabSz="914378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Manufacturing Improvement Yokoten Center</a:t>
            </a:r>
          </a:p>
        </p:txBody>
      </p:sp>
      <p:sp>
        <p:nvSpPr>
          <p:cNvPr id="29" name="รูปแบบอิสระ 95"/>
          <p:cNvSpPr/>
          <p:nvPr/>
        </p:nvSpPr>
        <p:spPr>
          <a:xfrm>
            <a:off x="2156835" y="842273"/>
            <a:ext cx="1838432" cy="3473736"/>
          </a:xfrm>
          <a:custGeom>
            <a:avLst/>
            <a:gdLst>
              <a:gd name="connsiteX0" fmla="*/ 9526 w 2600326"/>
              <a:gd name="connsiteY0" fmla="*/ 0 h 5944790"/>
              <a:gd name="connsiteX1" fmla="*/ 2600326 w 2600326"/>
              <a:gd name="connsiteY1" fmla="*/ 2972395 h 5944790"/>
              <a:gd name="connsiteX2" fmla="*/ 9526 w 2600326"/>
              <a:gd name="connsiteY2" fmla="*/ 5944790 h 5944790"/>
              <a:gd name="connsiteX3" fmla="*/ 0 w 2600326"/>
              <a:gd name="connsiteY3" fmla="*/ 5944238 h 5944790"/>
              <a:gd name="connsiteX4" fmla="*/ 0 w 2600326"/>
              <a:gd name="connsiteY4" fmla="*/ 5746917 h 5944790"/>
              <a:gd name="connsiteX5" fmla="*/ 9526 w 2600326"/>
              <a:gd name="connsiteY5" fmla="*/ 5747474 h 5944790"/>
              <a:gd name="connsiteX6" fmla="*/ 2403011 w 2600326"/>
              <a:gd name="connsiteY6" fmla="*/ 2972395 h 5944790"/>
              <a:gd name="connsiteX7" fmla="*/ 9526 w 2600326"/>
              <a:gd name="connsiteY7" fmla="*/ 197316 h 5944790"/>
              <a:gd name="connsiteX8" fmla="*/ 0 w 2600326"/>
              <a:gd name="connsiteY8" fmla="*/ 197874 h 5944790"/>
              <a:gd name="connsiteX9" fmla="*/ 0 w 2600326"/>
              <a:gd name="connsiteY9" fmla="*/ 552 h 594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0326" h="5944790">
                <a:moveTo>
                  <a:pt x="9526" y="0"/>
                </a:moveTo>
                <a:cubicBezTo>
                  <a:pt x="1440385" y="0"/>
                  <a:pt x="2600326" y="1330787"/>
                  <a:pt x="2600326" y="2972395"/>
                </a:cubicBezTo>
                <a:cubicBezTo>
                  <a:pt x="2600326" y="4614003"/>
                  <a:pt x="1440385" y="5944790"/>
                  <a:pt x="9526" y="5944790"/>
                </a:cubicBezTo>
                <a:lnTo>
                  <a:pt x="0" y="5944238"/>
                </a:lnTo>
                <a:lnTo>
                  <a:pt x="0" y="5746917"/>
                </a:lnTo>
                <a:lnTo>
                  <a:pt x="9526" y="5747474"/>
                </a:lnTo>
                <a:cubicBezTo>
                  <a:pt x="1331411" y="5747474"/>
                  <a:pt x="2403011" y="4505029"/>
                  <a:pt x="2403011" y="2972395"/>
                </a:cubicBezTo>
                <a:cubicBezTo>
                  <a:pt x="2403011" y="1439761"/>
                  <a:pt x="1331411" y="197316"/>
                  <a:pt x="9526" y="197316"/>
                </a:cubicBezTo>
                <a:lnTo>
                  <a:pt x="0" y="197874"/>
                </a:lnTo>
                <a:lnTo>
                  <a:pt x="0" y="552"/>
                </a:lnTo>
                <a:close/>
              </a:path>
            </a:pathLst>
          </a:custGeom>
          <a:gradFill flip="none" rotWithShape="1">
            <a:gsLst>
              <a:gs pos="75000">
                <a:srgbClr val="594E89"/>
              </a:gs>
              <a:gs pos="50000">
                <a:srgbClr val="A84B96"/>
              </a:gs>
              <a:gs pos="25000">
                <a:srgbClr val="EC5624"/>
              </a:gs>
              <a:gs pos="0">
                <a:srgbClr val="CF8810"/>
              </a:gs>
              <a:gs pos="100000">
                <a:srgbClr val="287B7A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30" name="กลุ่ม 2"/>
          <p:cNvGrpSpPr/>
          <p:nvPr/>
        </p:nvGrpSpPr>
        <p:grpSpPr>
          <a:xfrm>
            <a:off x="817322" y="1140254"/>
            <a:ext cx="2811780" cy="2811780"/>
            <a:chOff x="466725" y="2225000"/>
            <a:chExt cx="3673973" cy="3733990"/>
          </a:xfrm>
        </p:grpSpPr>
        <p:sp>
          <p:nvSpPr>
            <p:cNvPr id="31" name="วงรี 128"/>
            <p:cNvSpPr/>
            <p:nvPr/>
          </p:nvSpPr>
          <p:spPr>
            <a:xfrm>
              <a:off x="466725" y="2225000"/>
              <a:ext cx="3673973" cy="37339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glow rad="139700">
                <a:schemeClr val="bg2">
                  <a:lumMod val="90000"/>
                  <a:alpha val="40000"/>
                </a:schemeClr>
              </a:glow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" name="วงรี 125"/>
            <p:cNvSpPr/>
            <p:nvPr/>
          </p:nvSpPr>
          <p:spPr>
            <a:xfrm>
              <a:off x="790576" y="2521888"/>
              <a:ext cx="3069712" cy="31483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01600" h="127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35" name="กลุ่ม 3"/>
          <p:cNvGrpSpPr/>
          <p:nvPr/>
        </p:nvGrpSpPr>
        <p:grpSpPr>
          <a:xfrm>
            <a:off x="3802964" y="2142515"/>
            <a:ext cx="1220285" cy="204135"/>
            <a:chOff x="3183285" y="1830299"/>
            <a:chExt cx="1370963" cy="272180"/>
          </a:xfrm>
        </p:grpSpPr>
        <p:sp>
          <p:nvSpPr>
            <p:cNvPr id="43" name="วงรี 98"/>
            <p:cNvSpPr/>
            <p:nvPr/>
          </p:nvSpPr>
          <p:spPr>
            <a:xfrm>
              <a:off x="3183285" y="1830299"/>
              <a:ext cx="223562" cy="272180"/>
            </a:xfrm>
            <a:prstGeom prst="ellipse">
              <a:avLst/>
            </a:prstGeom>
            <a:solidFill>
              <a:srgbClr val="7A4380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45" name="ตัวเชื่อมต่อตรง 110"/>
            <p:cNvCxnSpPr>
              <a:cxnSpLocks/>
              <a:stCxn id="43" idx="6"/>
              <a:endCxn id="55" idx="1"/>
            </p:cNvCxnSpPr>
            <p:nvPr/>
          </p:nvCxnSpPr>
          <p:spPr>
            <a:xfrm>
              <a:off x="3406847" y="1966389"/>
              <a:ext cx="1147401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กลุ่ม 4"/>
          <p:cNvGrpSpPr/>
          <p:nvPr/>
        </p:nvGrpSpPr>
        <p:grpSpPr>
          <a:xfrm>
            <a:off x="3762065" y="2799600"/>
            <a:ext cx="958570" cy="226346"/>
            <a:chOff x="4143897" y="2801721"/>
            <a:chExt cx="1204955" cy="301795"/>
          </a:xfrm>
        </p:grpSpPr>
        <p:sp>
          <p:nvSpPr>
            <p:cNvPr id="47" name="วงรี 100"/>
            <p:cNvSpPr/>
            <p:nvPr/>
          </p:nvSpPr>
          <p:spPr>
            <a:xfrm>
              <a:off x="4143897" y="2801721"/>
              <a:ext cx="315187" cy="301795"/>
            </a:xfrm>
            <a:prstGeom prst="ellipse">
              <a:avLst/>
            </a:prstGeom>
            <a:solidFill>
              <a:srgbClr val="5D467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48" name="ตัวเชื่อมต่อตรง 112"/>
            <p:cNvCxnSpPr>
              <a:cxnSpLocks/>
              <a:stCxn id="47" idx="6"/>
              <a:endCxn id="56" idx="1"/>
            </p:cNvCxnSpPr>
            <p:nvPr/>
          </p:nvCxnSpPr>
          <p:spPr>
            <a:xfrm>
              <a:off x="4459084" y="2952619"/>
              <a:ext cx="889768" cy="611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กลุ่ม 5"/>
          <p:cNvGrpSpPr/>
          <p:nvPr/>
        </p:nvGrpSpPr>
        <p:grpSpPr>
          <a:xfrm>
            <a:off x="3468139" y="3482163"/>
            <a:ext cx="958568" cy="226346"/>
            <a:chOff x="4380639" y="3941097"/>
            <a:chExt cx="1278091" cy="301795"/>
          </a:xfrm>
        </p:grpSpPr>
        <p:sp>
          <p:nvSpPr>
            <p:cNvPr id="50" name="วงรี 101"/>
            <p:cNvSpPr/>
            <p:nvPr/>
          </p:nvSpPr>
          <p:spPr>
            <a:xfrm>
              <a:off x="4380639" y="3941097"/>
              <a:ext cx="315187" cy="301795"/>
            </a:xfrm>
            <a:prstGeom prst="ellipse">
              <a:avLst/>
            </a:prstGeom>
            <a:solidFill>
              <a:srgbClr val="4C4F7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51" name="ตัวเชื่อมต่อตรง 113"/>
            <p:cNvCxnSpPr>
              <a:cxnSpLocks/>
              <a:stCxn id="50" idx="6"/>
              <a:endCxn id="57" idx="1"/>
            </p:cNvCxnSpPr>
            <p:nvPr/>
          </p:nvCxnSpPr>
          <p:spPr>
            <a:xfrm>
              <a:off x="4695826" y="4091995"/>
              <a:ext cx="962904" cy="4794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กลุ่ม 6"/>
          <p:cNvGrpSpPr/>
          <p:nvPr/>
        </p:nvGrpSpPr>
        <p:grpSpPr>
          <a:xfrm>
            <a:off x="2181850" y="4134863"/>
            <a:ext cx="1301839" cy="240030"/>
            <a:chOff x="4140698" y="4931181"/>
            <a:chExt cx="1735785" cy="244267"/>
          </a:xfrm>
        </p:grpSpPr>
        <p:sp>
          <p:nvSpPr>
            <p:cNvPr id="53" name="วงรี 102"/>
            <p:cNvSpPr/>
            <p:nvPr/>
          </p:nvSpPr>
          <p:spPr>
            <a:xfrm>
              <a:off x="4140698" y="4931181"/>
              <a:ext cx="315187" cy="244267"/>
            </a:xfrm>
            <a:prstGeom prst="ellipse">
              <a:avLst/>
            </a:prstGeom>
            <a:solidFill>
              <a:srgbClr val="41607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54" name="ตัวเชื่อมต่อตรง 117"/>
            <p:cNvCxnSpPr>
              <a:cxnSpLocks/>
              <a:stCxn id="53" idx="6"/>
              <a:endCxn id="58" idx="1"/>
            </p:cNvCxnSpPr>
            <p:nvPr/>
          </p:nvCxnSpPr>
          <p:spPr>
            <a:xfrm>
              <a:off x="4455885" y="5053315"/>
              <a:ext cx="1420598" cy="6087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5023249" y="1939703"/>
            <a:ext cx="3429000" cy="61722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50" b="1" dirty="0"/>
          </a:p>
        </p:txBody>
      </p:sp>
      <p:sp>
        <p:nvSpPr>
          <p:cNvPr id="56" name="Rectangle: Rounded Corners 43">
            <a:extLst>
              <a:ext uri="{FF2B5EF4-FFF2-40B4-BE49-F238E27FC236}">
                <a16:creationId xmlns:a16="http://schemas.microsoft.com/office/drawing/2014/main" id="{8BBF886D-0EED-4122-9523-23030FB427D8}"/>
              </a:ext>
            </a:extLst>
          </p:cNvPr>
          <p:cNvSpPr/>
          <p:nvPr/>
        </p:nvSpPr>
        <p:spPr>
          <a:xfrm>
            <a:off x="4720634" y="2608749"/>
            <a:ext cx="3429000" cy="61722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7" name="Rectangle: Rounded Corners 46">
            <a:extLst>
              <a:ext uri="{FF2B5EF4-FFF2-40B4-BE49-F238E27FC236}">
                <a16:creationId xmlns:a16="http://schemas.microsoft.com/office/drawing/2014/main" id="{405DE5D0-1C24-4527-BF97-020746B03B08}"/>
              </a:ext>
            </a:extLst>
          </p:cNvPr>
          <p:cNvSpPr/>
          <p:nvPr/>
        </p:nvSpPr>
        <p:spPr>
          <a:xfrm>
            <a:off x="4426707" y="3290321"/>
            <a:ext cx="3429000" cy="6172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58" name="Rectangle: Rounded Corners 48">
            <a:extLst>
              <a:ext uri="{FF2B5EF4-FFF2-40B4-BE49-F238E27FC236}">
                <a16:creationId xmlns:a16="http://schemas.microsoft.com/office/drawing/2014/main" id="{51BA6258-D170-408A-A5B3-2043CEB17878}"/>
              </a:ext>
            </a:extLst>
          </p:cNvPr>
          <p:cNvSpPr/>
          <p:nvPr/>
        </p:nvSpPr>
        <p:spPr>
          <a:xfrm>
            <a:off x="3483689" y="3952249"/>
            <a:ext cx="3429000" cy="617220"/>
          </a:xfrm>
          <a:prstGeom prst="round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650" b="1" dirty="0"/>
          </a:p>
        </p:txBody>
      </p:sp>
      <p:grpSp>
        <p:nvGrpSpPr>
          <p:cNvPr id="60" name="กลุ่ม 3"/>
          <p:cNvGrpSpPr/>
          <p:nvPr/>
        </p:nvGrpSpPr>
        <p:grpSpPr>
          <a:xfrm>
            <a:off x="2237758" y="801231"/>
            <a:ext cx="1724129" cy="204135"/>
            <a:chOff x="2617220" y="1830299"/>
            <a:chExt cx="1937012" cy="272180"/>
          </a:xfrm>
        </p:grpSpPr>
        <p:sp>
          <p:nvSpPr>
            <p:cNvPr id="61" name="วงรี 98"/>
            <p:cNvSpPr/>
            <p:nvPr/>
          </p:nvSpPr>
          <p:spPr>
            <a:xfrm>
              <a:off x="2617220" y="1830299"/>
              <a:ext cx="223562" cy="272180"/>
            </a:xfrm>
            <a:prstGeom prst="ellipse">
              <a:avLst/>
            </a:prstGeom>
            <a:solidFill>
              <a:srgbClr val="C47C10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62" name="ตัวเชื่อมต่อตรง 110"/>
            <p:cNvCxnSpPr>
              <a:cxnSpLocks/>
              <a:stCxn id="61" idx="6"/>
              <a:endCxn id="63" idx="1"/>
            </p:cNvCxnSpPr>
            <p:nvPr/>
          </p:nvCxnSpPr>
          <p:spPr>
            <a:xfrm>
              <a:off x="2840782" y="1966389"/>
              <a:ext cx="1713450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3961886" y="598420"/>
            <a:ext cx="3429000" cy="617220"/>
          </a:xfrm>
          <a:prstGeom prst="roundRect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64" name="กลุ่ม 3"/>
          <p:cNvGrpSpPr/>
          <p:nvPr/>
        </p:nvGrpSpPr>
        <p:grpSpPr>
          <a:xfrm>
            <a:off x="3485726" y="1468378"/>
            <a:ext cx="1213274" cy="204135"/>
            <a:chOff x="3073217" y="1830299"/>
            <a:chExt cx="1363081" cy="272180"/>
          </a:xfrm>
        </p:grpSpPr>
        <p:sp>
          <p:nvSpPr>
            <p:cNvPr id="65" name="วงรี 98"/>
            <p:cNvSpPr/>
            <p:nvPr/>
          </p:nvSpPr>
          <p:spPr>
            <a:xfrm>
              <a:off x="3073217" y="1830299"/>
              <a:ext cx="223562" cy="272180"/>
            </a:xfrm>
            <a:prstGeom prst="ellipse">
              <a:avLst/>
            </a:prstGeom>
            <a:solidFill>
              <a:srgbClr val="A2446A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cxnSp>
          <p:nvCxnSpPr>
            <p:cNvPr id="66" name="ตัวเชื่อมต่อตรง 110"/>
            <p:cNvCxnSpPr>
              <a:cxnSpLocks/>
              <a:stCxn id="65" idx="6"/>
              <a:endCxn id="67" idx="1"/>
            </p:cNvCxnSpPr>
            <p:nvPr/>
          </p:nvCxnSpPr>
          <p:spPr>
            <a:xfrm>
              <a:off x="3296779" y="1966389"/>
              <a:ext cx="1139519" cy="4975"/>
            </a:xfrm>
            <a:prstGeom prst="line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: Rounded Corners 19">
            <a:extLst>
              <a:ext uri="{FF2B5EF4-FFF2-40B4-BE49-F238E27FC236}">
                <a16:creationId xmlns:a16="http://schemas.microsoft.com/office/drawing/2014/main" id="{4C46CC53-6B24-42D1-BF4D-30632EBB73D6}"/>
              </a:ext>
            </a:extLst>
          </p:cNvPr>
          <p:cNvSpPr/>
          <p:nvPr/>
        </p:nvSpPr>
        <p:spPr>
          <a:xfrm>
            <a:off x="4699000" y="1265567"/>
            <a:ext cx="3429000" cy="617220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50" b="1" dirty="0"/>
          </a:p>
        </p:txBody>
      </p:sp>
      <p:sp>
        <p:nvSpPr>
          <p:cNvPr id="79" name="Google Shape;230;p27"/>
          <p:cNvSpPr txBox="1">
            <a:spLocks noGrp="1"/>
          </p:cNvSpPr>
          <p:nvPr>
            <p:ph type="title"/>
          </p:nvPr>
        </p:nvSpPr>
        <p:spPr>
          <a:xfrm>
            <a:off x="240837" y="31686"/>
            <a:ext cx="5778000" cy="48147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lvl="0"/>
            <a:r>
              <a:rPr lang="en" sz="2400" dirty="0" smtClean="0">
                <a:latin typeface="Arial Black" panose="020B0A04020102020204" pitchFamily="34" charset="0"/>
                <a:cs typeface="Poppins Black" panose="020B0604020202020204" charset="0"/>
              </a:rPr>
              <a:t>AGV </a:t>
            </a:r>
            <a:r>
              <a:rPr lang="en" sz="2400" dirty="0">
                <a:latin typeface="Arial Black" panose="020B0A04020102020204" pitchFamily="34" charset="0"/>
                <a:cs typeface="Poppins Black" panose="020B0604020202020204" charset="0"/>
              </a:rPr>
              <a:t>HARDWARE </a:t>
            </a:r>
            <a:r>
              <a:rPr lang="en" sz="1125" dirty="0">
                <a:latin typeface="Arial Black" panose="020B0A04020102020204" pitchFamily="34" charset="0"/>
                <a:cs typeface="Poppins Black" panose="020B0604020202020204" charset="0"/>
              </a:rPr>
              <a:t>(Controller)</a:t>
            </a:r>
            <a:endParaRPr sz="1125" dirty="0">
              <a:latin typeface="Arial Black" panose="020B0A04020102020204" pitchFamily="34" charset="0"/>
              <a:cs typeface="Poppins Black" panose="020B06040202020202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72572" y="3190312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Controller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1" b="96429" l="2306" r="97156">
                        <a14:foregroundMark x1="8378" y1="80159" x2="19523" y2="23810"/>
                        <a14:foregroundMark x1="7148" y1="78373" x2="18370" y2="25000"/>
                        <a14:foregroundMark x1="78324" y1="25000" x2="89008" y2="80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1401" y="1772302"/>
            <a:ext cx="2520478" cy="110102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651506" y="2731581"/>
            <a:ext cx="137160" cy="137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039147" y="2073935"/>
            <a:ext cx="137160" cy="137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318907" y="2053662"/>
            <a:ext cx="137160" cy="137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1181747" y="2321194"/>
            <a:ext cx="137160" cy="137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130916" y="2321194"/>
            <a:ext cx="137160" cy="137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68749" y="2726917"/>
            <a:ext cx="137160" cy="137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2172168" y="2211095"/>
            <a:ext cx="137160" cy="137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602830" y="1772087"/>
            <a:ext cx="137160" cy="137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b="1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4098" name="Picture 2" descr="Cucumber RIS ESP32-S2 Dev Board with Sensors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75" b="62250" l="8000" r="89125">
                        <a14:foregroundMark x1="24750" y1="43000" x2="71000" y2="59375"/>
                        <a14:foregroundMark x1="14750" y1="36625" x2="16625" y2="33000"/>
                        <a14:foregroundMark x1="12000" y1="36625" x2="13500" y2="32750"/>
                        <a14:foregroundMark x1="13375" y1="29875" x2="11125" y2="35375"/>
                        <a14:foregroundMark x1="19750" y1="16125" x2="17625" y2="23875"/>
                        <a14:foregroundMark x1="33750" y1="24375" x2="43625" y2="27500"/>
                        <a14:foregroundMark x1="39250" y1="37125" x2="48625" y2="42875"/>
                        <a14:foregroundMark x1="20625" y1="14250" x2="17750" y2="20250"/>
                        <a14:foregroundMark x1="14750" y1="27375" x2="12625" y2="31000"/>
                        <a14:foregroundMark x1="13500" y1="28750" x2="11375" y2="3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" t="13273" r="9715" b="37935"/>
          <a:stretch/>
        </p:blipFill>
        <p:spPr bwMode="auto">
          <a:xfrm>
            <a:off x="3995267" y="676886"/>
            <a:ext cx="831239" cy="49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59886" y="623005"/>
            <a:ext cx="29078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1. Cucumber ESP32S2</a:t>
            </a:r>
          </a:p>
          <a:p>
            <a:r>
              <a:rPr lang="en-US" sz="825" dirty="0"/>
              <a:t>► Support WIFI 2.4 GHz	► Secure boot </a:t>
            </a:r>
          </a:p>
          <a:p>
            <a:r>
              <a:rPr lang="en-US" sz="825" dirty="0"/>
              <a:t>► Speed 240 MHz	► Low power</a:t>
            </a:r>
          </a:p>
        </p:txBody>
      </p:sp>
      <p:pic>
        <p:nvPicPr>
          <p:cNvPr id="4100" name="Picture 4" descr="10Amp 5V-30V DC Motor Driver (2 Channels)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91016" l="3711" r="988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82" b="13593"/>
          <a:stretch/>
        </p:blipFill>
        <p:spPr bwMode="auto">
          <a:xfrm>
            <a:off x="4746878" y="1341202"/>
            <a:ext cx="730859" cy="5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477737" y="1296495"/>
            <a:ext cx="31457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2. 2x Motor Driver</a:t>
            </a:r>
          </a:p>
          <a:p>
            <a:r>
              <a:rPr lang="en-US" sz="825" dirty="0"/>
              <a:t>► Support 2 Channels	► 30A peak, 10 A cont.</a:t>
            </a:r>
          </a:p>
          <a:p>
            <a:r>
              <a:rPr lang="en-US" sz="825" dirty="0"/>
              <a:t>► Support 5-30 volt	► Bi-directional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5" b="3907"/>
          <a:stretch/>
        </p:blipFill>
        <p:spPr>
          <a:xfrm>
            <a:off x="5029937" y="1911653"/>
            <a:ext cx="786861" cy="64214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739621" y="1967269"/>
            <a:ext cx="32815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3. 4x Incremental ENCODER</a:t>
            </a:r>
          </a:p>
          <a:p>
            <a:r>
              <a:rPr lang="en-US" sz="825" dirty="0"/>
              <a:t>► 400 P/R		► NPN open-collector</a:t>
            </a:r>
          </a:p>
          <a:p>
            <a:r>
              <a:rPr lang="en-US" sz="825" dirty="0"/>
              <a:t>► 24 volt input	► 70 mA max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 b="10962"/>
          <a:stretch/>
        </p:blipFill>
        <p:spPr>
          <a:xfrm>
            <a:off x="4784207" y="2634028"/>
            <a:ext cx="678195" cy="545261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409368" y="2655660"/>
            <a:ext cx="36117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4. </a:t>
            </a:r>
            <a:r>
              <a:rPr lang="en-US" sz="1050" b="1" dirty="0" err="1"/>
              <a:t>DFRobot</a:t>
            </a:r>
            <a:r>
              <a:rPr lang="en-US" sz="1050" b="1" dirty="0"/>
              <a:t> IMU</a:t>
            </a:r>
          </a:p>
          <a:p>
            <a:r>
              <a:rPr lang="en-US" sz="825" dirty="0"/>
              <a:t>► 3.3 – 5 volt input	</a:t>
            </a:r>
            <a:r>
              <a:rPr lang="en-US" sz="825" dirty="0" smtClean="0"/>
              <a:t>	► </a:t>
            </a:r>
            <a:r>
              <a:rPr lang="en-US" sz="825" dirty="0"/>
              <a:t>3D </a:t>
            </a:r>
            <a:r>
              <a:rPr lang="en-US" sz="825" dirty="0" err="1"/>
              <a:t>Ang</a:t>
            </a:r>
            <a:r>
              <a:rPr lang="en-US" sz="825" dirty="0"/>
              <a:t> vel. ±250/500°/s</a:t>
            </a:r>
          </a:p>
          <a:p>
            <a:r>
              <a:rPr lang="en-US" sz="825" dirty="0"/>
              <a:t>► 3D Acc. ±2/4/8/16g	► 3D </a:t>
            </a:r>
            <a:r>
              <a:rPr lang="en-US" sz="825" dirty="0" err="1"/>
              <a:t>Att</a:t>
            </a:r>
            <a:r>
              <a:rPr lang="en-US" sz="825" dirty="0"/>
              <a:t> </a:t>
            </a:r>
            <a:r>
              <a:rPr lang="en-US" sz="825" dirty="0" err="1"/>
              <a:t>ang.</a:t>
            </a:r>
            <a:r>
              <a:rPr lang="en-US" sz="825" dirty="0"/>
              <a:t> ±180°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9" t="49926" r="12205" b="30088"/>
          <a:stretch/>
        </p:blipFill>
        <p:spPr>
          <a:xfrm>
            <a:off x="4426707" y="3360594"/>
            <a:ext cx="1662727" cy="433201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041488" y="3327458"/>
            <a:ext cx="1726247" cy="634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5. RGB LED</a:t>
            </a:r>
          </a:p>
          <a:p>
            <a:r>
              <a:rPr lang="en-US" sz="825" dirty="0"/>
              <a:t>► 4 – 7 volt input	</a:t>
            </a:r>
          </a:p>
          <a:p>
            <a:r>
              <a:rPr lang="en-US" sz="825" dirty="0"/>
              <a:t>► Support RGB lighting	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15" y="4026650"/>
            <a:ext cx="951043" cy="335997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4687253" y="3971894"/>
            <a:ext cx="2100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6. Power input</a:t>
            </a:r>
          </a:p>
          <a:p>
            <a:r>
              <a:rPr lang="en-US" sz="825" dirty="0"/>
              <a:t>► Fuse 24 volt	</a:t>
            </a:r>
          </a:p>
          <a:p>
            <a:r>
              <a:rPr lang="en-US" sz="825" dirty="0"/>
              <a:t>► 24 volt input	</a:t>
            </a:r>
          </a:p>
        </p:txBody>
      </p:sp>
    </p:spTree>
    <p:extLst>
      <p:ext uri="{BB962C8B-B14F-4D97-AF65-F5344CB8AC3E}">
        <p14:creationId xmlns:p14="http://schemas.microsoft.com/office/powerpoint/2010/main" val="307036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308" y="3420350"/>
            <a:ext cx="1593652" cy="13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ftr" idx="11"/>
          </p:nvPr>
        </p:nvSpPr>
        <p:spPr>
          <a:xfrm>
            <a:off x="2813542" y="4767273"/>
            <a:ext cx="35169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425" tIns="58425" rIns="58425" bIns="58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</a:pPr>
            <a:r>
              <a:rPr lang="th" sz="1100"/>
              <a:t>Manufacturing Improvement Yokoten Center</a:t>
            </a:r>
            <a:endParaRPr sz="1100"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6553200" y="476727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30575" rIns="61200" bIns="30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100">
                <a:solidFill>
                  <a:srgbClr val="888888"/>
                </a:solidFill>
              </a:rPr>
              <a:t>9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21469" y="69506"/>
            <a:ext cx="83653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0" i="0" u="none" strike="noStrike" cap="none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1. Base controller</a:t>
            </a:r>
            <a:endParaRPr sz="1800" b="0" i="0" u="none" strike="noStrike" cap="none">
              <a:solidFill>
                <a:srgbClr val="1E1E1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469" y="566324"/>
            <a:ext cx="1302766" cy="634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502920" y="1351356"/>
            <a:ext cx="1280160" cy="4180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/cmd_vel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502920" y="2087675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target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502920" y="2823995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wheel actual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502920" y="3560314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PID controller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502920" y="4296632"/>
            <a:ext cx="1280160" cy="418012"/>
          </a:xfrm>
          <a:prstGeom prst="rect">
            <a:avLst/>
          </a:prstGeom>
          <a:noFill/>
          <a:ln w="2857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AGV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22"/>
          <p:cNvCxnSpPr>
            <a:stCxn id="158" idx="2"/>
            <a:endCxn id="159" idx="0"/>
          </p:cNvCxnSpPr>
          <p:nvPr/>
        </p:nvCxnSpPr>
        <p:spPr>
          <a:xfrm>
            <a:off x="1143000" y="1769368"/>
            <a:ext cx="0" cy="3183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1143000" y="2505687"/>
            <a:ext cx="0" cy="31830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p22"/>
          <p:cNvCxnSpPr/>
          <p:nvPr/>
        </p:nvCxnSpPr>
        <p:spPr>
          <a:xfrm>
            <a:off x="1139735" y="3242006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1143000" y="3978325"/>
            <a:ext cx="0" cy="31830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6819" y="503576"/>
            <a:ext cx="2455811" cy="85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0896" y="1442457"/>
            <a:ext cx="2936135" cy="1746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5375367" y="649655"/>
            <a:ext cx="3311433" cy="388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 </a:t>
            </a: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“/cmd_vel” will be sent from “</a:t>
            </a:r>
            <a:r>
              <a:rPr lang="th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base</a:t>
            </a: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to “</a:t>
            </a:r>
            <a:r>
              <a:rPr lang="th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controller</a:t>
            </a: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Type: </a:t>
            </a: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geometry_msgs/Twist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Msgs: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Linear velocity x: 0.5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velocity y: 0.5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velocity z: 0.5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 velocity x: 0.0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Angular velocity y: 0.0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Angular velocity z: </a:t>
            </a:r>
            <a:r>
              <a:rPr lang="th" sz="1600" b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en-US" sz="1600" b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2" descr="TurtleBot3"/>
          <p:cNvPicPr preferRelativeResize="0"/>
          <p:nvPr/>
        </p:nvPicPr>
        <p:blipFill rotWithShape="1">
          <a:blip r:embed="rId7">
            <a:alphaModFix/>
          </a:blip>
          <a:srcRect l="33395" t="56857" r="19260"/>
          <a:stretch/>
        </p:blipFill>
        <p:spPr>
          <a:xfrm>
            <a:off x="1978831" y="3367745"/>
            <a:ext cx="2096965" cy="123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5427617" y="2148840"/>
            <a:ext cx="2090057" cy="3004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427617" y="3804874"/>
            <a:ext cx="2240467" cy="3616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7941213" y="2367188"/>
            <a:ext cx="106516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Meter/sec</a:t>
            </a:r>
            <a:endParaRPr sz="14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7941213" y="3560314"/>
            <a:ext cx="118057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Radian/sec</a:t>
            </a:r>
            <a:endParaRPr sz="1400" b="1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7565</Words>
  <Application>Microsoft Office PowerPoint</Application>
  <PresentationFormat>On-screen Show (16:9)</PresentationFormat>
  <Paragraphs>1435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Poppins Black</vt:lpstr>
      <vt:lpstr>Arial</vt:lpstr>
      <vt:lpstr>Arial Black</vt:lpstr>
      <vt:lpstr>Calibri</vt:lpstr>
      <vt:lpstr>Times New Roman</vt:lpstr>
      <vt:lpstr>Simple Light</vt:lpstr>
      <vt:lpstr>DAY 3 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AGV HARDWARE (Overview)</vt:lpstr>
      <vt:lpstr>AGV HARDWARE (Controller)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3 ROS</dc:title>
  <dc:creator>Apiwat Nonut</dc:creator>
  <cp:lastModifiedBy>Apiwat Nonut</cp:lastModifiedBy>
  <cp:revision>15</cp:revision>
  <dcterms:modified xsi:type="dcterms:W3CDTF">2024-09-13T09:49:40Z</dcterms:modified>
</cp:coreProperties>
</file>